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56" r:id="rId3"/>
    <p:sldId id="258" r:id="rId4"/>
    <p:sldId id="290" r:id="rId5"/>
    <p:sldId id="291" r:id="rId6"/>
    <p:sldId id="307" r:id="rId7"/>
    <p:sldId id="292" r:id="rId8"/>
    <p:sldId id="308" r:id="rId9"/>
    <p:sldId id="296" r:id="rId10"/>
    <p:sldId id="297" r:id="rId11"/>
    <p:sldId id="300" r:id="rId12"/>
    <p:sldId id="301" r:id="rId13"/>
    <p:sldId id="302" r:id="rId14"/>
    <p:sldId id="306" r:id="rId15"/>
    <p:sldId id="298" r:id="rId16"/>
    <p:sldId id="303" r:id="rId17"/>
    <p:sldId id="304" r:id="rId18"/>
    <p:sldId id="305" r:id="rId19"/>
    <p:sldId id="299" r:id="rId20"/>
    <p:sldId id="295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1D5"/>
    <a:srgbClr val="99844D"/>
    <a:srgbClr val="DAD2BE"/>
    <a:srgbClr val="C4B898"/>
    <a:srgbClr val="663300"/>
    <a:srgbClr val="A08D59"/>
    <a:srgbClr val="DDD6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4660"/>
  </p:normalViewPr>
  <p:slideViewPr>
    <p:cSldViewPr snapToGrid="0">
      <p:cViewPr varScale="1">
        <p:scale>
          <a:sx n="70" d="100"/>
          <a:sy n="70" d="100"/>
        </p:scale>
        <p:origin x="56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15AF5A-345E-4409-B410-C4AB0890EDBF}" type="doc">
      <dgm:prSet loTypeId="urn:microsoft.com/office/officeart/2005/8/layout/bProcess3" loCatId="process" qsTypeId="urn:microsoft.com/office/officeart/2005/8/quickstyle/simple1" qsCatId="simple" csTypeId="urn:microsoft.com/office/officeart/2005/8/colors/accent0_2" csCatId="mainScheme" phldr="1"/>
      <dgm:spPr/>
    </dgm:pt>
    <dgm:pt modelId="{A46E1B86-F394-46A5-9585-3506DF1B144F}">
      <dgm:prSet phldrT="[文字]" custT="1"/>
      <dgm:spPr/>
      <dgm:t>
        <a:bodyPr/>
        <a:lstStyle/>
        <a:p>
          <a:r>
            <a:rPr lang="zh-TW" altLang="en-US" sz="1800" dirty="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實驗設計</a:t>
          </a:r>
        </a:p>
      </dgm:t>
    </dgm:pt>
    <dgm:pt modelId="{6CCF779F-2448-4E7C-B8DD-EC286C428B5E}" type="parTrans" cxnId="{06FC01CF-FF2D-4F62-AC61-AF90FBEF1D65}">
      <dgm:prSet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2DECFEC4-ADC2-46EF-BC63-F59598D34B45}" type="sibTrans" cxnId="{06FC01CF-FF2D-4F62-AC61-AF90FBEF1D65}">
      <dgm:prSet custT="1"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89FD6250-2CA1-40BA-A42C-A6ED45E3860D}">
      <dgm:prSet phldrT="[文字]" custT="1"/>
      <dgm:spPr/>
      <dgm:t>
        <a:bodyPr/>
        <a:lstStyle/>
        <a:p>
          <a:r>
            <a:rPr lang="zh-TW" altLang="en-US" sz="1800" dirty="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製作所需之問卷及簡報</a:t>
          </a:r>
        </a:p>
      </dgm:t>
    </dgm:pt>
    <dgm:pt modelId="{F2B23B15-C405-47F4-B986-820D349C5424}" type="parTrans" cxnId="{C4956B0E-8A6A-470B-B1E3-53316E624758}">
      <dgm:prSet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8EB3B6CF-A3DC-414F-865D-90A175D3B875}" type="sibTrans" cxnId="{C4956B0E-8A6A-470B-B1E3-53316E624758}">
      <dgm:prSet custT="1"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8167B16F-3EFB-469F-A35B-0C2A59B15A0C}">
      <dgm:prSet phldrT="[文字]" custT="1"/>
      <dgm:spPr/>
      <dgm:t>
        <a:bodyPr/>
        <a:lstStyle/>
        <a:p>
          <a:r>
            <a:rPr lang="zh-TW" altLang="en-US" sz="1800" dirty="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準備實驗報酬之文具</a:t>
          </a:r>
        </a:p>
      </dgm:t>
    </dgm:pt>
    <dgm:pt modelId="{16CFF886-7C08-4116-B814-4BDE9CBD8754}" type="parTrans" cxnId="{C58A5F3A-02C7-46B3-9959-19E96144035A}">
      <dgm:prSet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589E0627-6650-46EF-8CE6-F923EDEF8A8D}" type="sibTrans" cxnId="{C58A5F3A-02C7-46B3-9959-19E96144035A}">
      <dgm:prSet custT="1"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F02F98DF-27B0-45D4-83E3-B5AB972CAD57}">
      <dgm:prSet phldrT="[文字]" custT="1"/>
      <dgm:spPr/>
      <dgm:t>
        <a:bodyPr/>
        <a:lstStyle/>
        <a:p>
          <a:r>
            <a:rPr lang="zh-TW" altLang="en-US" sz="180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入班實驗／校園招募</a:t>
          </a:r>
        </a:p>
      </dgm:t>
    </dgm:pt>
    <dgm:pt modelId="{9E0FC8C0-9DBB-47FD-94F1-125754A575BA}" type="parTrans" cxnId="{EA1FFFEF-B01D-49EC-9CFD-66FD615DB354}">
      <dgm:prSet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A0E6802E-1F24-4FDA-871A-4551C6C02B27}" type="sibTrans" cxnId="{EA1FFFEF-B01D-49EC-9CFD-66FD615DB354}">
      <dgm:prSet custT="1"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CF00D473-FED3-4787-A0DF-F428F794AE57}">
      <dgm:prSet phldrT="[文字]" custT="1"/>
      <dgm:spPr/>
      <dgm:t>
        <a:bodyPr/>
        <a:lstStyle/>
        <a:p>
          <a:r>
            <a:rPr lang="zh-TW" altLang="en-US" sz="180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資料分析</a:t>
          </a:r>
        </a:p>
      </dgm:t>
    </dgm:pt>
    <dgm:pt modelId="{85230878-4FC7-4999-978B-628CF23FD423}" type="parTrans" cxnId="{35D63036-9020-4F1B-901D-533141BA00FE}">
      <dgm:prSet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3252C40C-3D7F-468B-8CA9-B7934328449F}" type="sibTrans" cxnId="{35D63036-9020-4F1B-901D-533141BA00FE}">
      <dgm:prSet custT="1"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CF963343-7BE4-4D6F-897F-40A5A3E11F81}">
      <dgm:prSet phldrT="[文字]" custT="1"/>
      <dgm:spPr/>
      <dgm:t>
        <a:bodyPr/>
        <a:lstStyle/>
        <a:p>
          <a:r>
            <a:rPr lang="zh-TW" altLang="en-US" sz="180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數據製圖</a:t>
          </a:r>
        </a:p>
      </dgm:t>
    </dgm:pt>
    <dgm:pt modelId="{EB698494-87C7-4196-B593-260AEFAFE55E}" type="parTrans" cxnId="{BB94A890-3544-4382-8AAA-40ACD65DA60D}">
      <dgm:prSet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0EE34EED-D3B5-49B2-B23D-47415A481518}" type="sibTrans" cxnId="{BB94A890-3544-4382-8AAA-40ACD65DA60D}">
      <dgm:prSet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2AF112A0-7880-407E-8469-0BAEBE292AA3}" type="pres">
      <dgm:prSet presAssocID="{8915AF5A-345E-4409-B410-C4AB0890EDBF}" presName="Name0" presStyleCnt="0">
        <dgm:presLayoutVars>
          <dgm:dir/>
          <dgm:resizeHandles val="exact"/>
        </dgm:presLayoutVars>
      </dgm:prSet>
      <dgm:spPr/>
    </dgm:pt>
    <dgm:pt modelId="{5996A527-9FEE-4499-9566-C9674B16FD43}" type="pres">
      <dgm:prSet presAssocID="{A46E1B86-F394-46A5-9585-3506DF1B144F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81287BE-4AC4-452B-B7D0-B7873FDFCF0D}" type="pres">
      <dgm:prSet presAssocID="{2DECFEC4-ADC2-46EF-BC63-F59598D34B45}" presName="sibTrans" presStyleLbl="sibTrans1D1" presStyleIdx="0" presStyleCnt="5"/>
      <dgm:spPr/>
      <dgm:t>
        <a:bodyPr/>
        <a:lstStyle/>
        <a:p>
          <a:endParaRPr lang="zh-TW" altLang="en-US"/>
        </a:p>
      </dgm:t>
    </dgm:pt>
    <dgm:pt modelId="{A96FEE3E-CE12-4607-8CD4-9D8F9F2305EE}" type="pres">
      <dgm:prSet presAssocID="{2DECFEC4-ADC2-46EF-BC63-F59598D34B45}" presName="connectorText" presStyleLbl="sibTrans1D1" presStyleIdx="0" presStyleCnt="5"/>
      <dgm:spPr/>
      <dgm:t>
        <a:bodyPr/>
        <a:lstStyle/>
        <a:p>
          <a:endParaRPr lang="zh-TW" altLang="en-US"/>
        </a:p>
      </dgm:t>
    </dgm:pt>
    <dgm:pt modelId="{C6FE6582-EF6A-4F2D-B423-023AA2B74D9A}" type="pres">
      <dgm:prSet presAssocID="{89FD6250-2CA1-40BA-A42C-A6ED45E3860D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934616-8370-4AC8-ACDE-EC25FB89C0D5}" type="pres">
      <dgm:prSet presAssocID="{8EB3B6CF-A3DC-414F-865D-90A175D3B875}" presName="sibTrans" presStyleLbl="sibTrans1D1" presStyleIdx="1" presStyleCnt="5"/>
      <dgm:spPr/>
      <dgm:t>
        <a:bodyPr/>
        <a:lstStyle/>
        <a:p>
          <a:endParaRPr lang="zh-TW" altLang="en-US"/>
        </a:p>
      </dgm:t>
    </dgm:pt>
    <dgm:pt modelId="{FE8F3362-B882-4A26-932B-6F2CCD4A5C52}" type="pres">
      <dgm:prSet presAssocID="{8EB3B6CF-A3DC-414F-865D-90A175D3B875}" presName="connectorText" presStyleLbl="sibTrans1D1" presStyleIdx="1" presStyleCnt="5"/>
      <dgm:spPr/>
      <dgm:t>
        <a:bodyPr/>
        <a:lstStyle/>
        <a:p>
          <a:endParaRPr lang="zh-TW" altLang="en-US"/>
        </a:p>
      </dgm:t>
    </dgm:pt>
    <dgm:pt modelId="{0A64D53C-FD01-4430-B9FD-4209210BC5E5}" type="pres">
      <dgm:prSet presAssocID="{8167B16F-3EFB-469F-A35B-0C2A59B15A0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A6F6357-F611-4A54-AA1D-B7EE084C306D}" type="pres">
      <dgm:prSet presAssocID="{589E0627-6650-46EF-8CE6-F923EDEF8A8D}" presName="sibTrans" presStyleLbl="sibTrans1D1" presStyleIdx="2" presStyleCnt="5"/>
      <dgm:spPr/>
      <dgm:t>
        <a:bodyPr/>
        <a:lstStyle/>
        <a:p>
          <a:endParaRPr lang="zh-TW" altLang="en-US"/>
        </a:p>
      </dgm:t>
    </dgm:pt>
    <dgm:pt modelId="{882F1421-3406-42C9-91BC-60D517E58AB9}" type="pres">
      <dgm:prSet presAssocID="{589E0627-6650-46EF-8CE6-F923EDEF8A8D}" presName="connectorText" presStyleLbl="sibTrans1D1" presStyleIdx="2" presStyleCnt="5"/>
      <dgm:spPr/>
      <dgm:t>
        <a:bodyPr/>
        <a:lstStyle/>
        <a:p>
          <a:endParaRPr lang="zh-TW" altLang="en-US"/>
        </a:p>
      </dgm:t>
    </dgm:pt>
    <dgm:pt modelId="{FD4ED94C-DBBD-4609-A222-31FFF76142E6}" type="pres">
      <dgm:prSet presAssocID="{F02F98DF-27B0-45D4-83E3-B5AB972CAD5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D45678-71C8-4D3D-964D-DCA2721FD52F}" type="pres">
      <dgm:prSet presAssocID="{A0E6802E-1F24-4FDA-871A-4551C6C02B27}" presName="sibTrans" presStyleLbl="sibTrans1D1" presStyleIdx="3" presStyleCnt="5"/>
      <dgm:spPr/>
      <dgm:t>
        <a:bodyPr/>
        <a:lstStyle/>
        <a:p>
          <a:endParaRPr lang="zh-TW" altLang="en-US"/>
        </a:p>
      </dgm:t>
    </dgm:pt>
    <dgm:pt modelId="{91DD3755-448E-455A-9126-798714E8441B}" type="pres">
      <dgm:prSet presAssocID="{A0E6802E-1F24-4FDA-871A-4551C6C02B27}" presName="connectorText" presStyleLbl="sibTrans1D1" presStyleIdx="3" presStyleCnt="5"/>
      <dgm:spPr/>
      <dgm:t>
        <a:bodyPr/>
        <a:lstStyle/>
        <a:p>
          <a:endParaRPr lang="zh-TW" altLang="en-US"/>
        </a:p>
      </dgm:t>
    </dgm:pt>
    <dgm:pt modelId="{1AA2D3D6-D422-4EDB-ACF0-0F21F4A954EC}" type="pres">
      <dgm:prSet presAssocID="{CF00D473-FED3-4787-A0DF-F428F794AE5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E49E007-BEFA-4583-981A-FB03F633D712}" type="pres">
      <dgm:prSet presAssocID="{3252C40C-3D7F-468B-8CA9-B7934328449F}" presName="sibTrans" presStyleLbl="sibTrans1D1" presStyleIdx="4" presStyleCnt="5"/>
      <dgm:spPr/>
      <dgm:t>
        <a:bodyPr/>
        <a:lstStyle/>
        <a:p>
          <a:endParaRPr lang="zh-TW" altLang="en-US"/>
        </a:p>
      </dgm:t>
    </dgm:pt>
    <dgm:pt modelId="{E3DEFEBC-C5C1-4155-9D31-2439F7A1890E}" type="pres">
      <dgm:prSet presAssocID="{3252C40C-3D7F-468B-8CA9-B7934328449F}" presName="connectorText" presStyleLbl="sibTrans1D1" presStyleIdx="4" presStyleCnt="5"/>
      <dgm:spPr/>
      <dgm:t>
        <a:bodyPr/>
        <a:lstStyle/>
        <a:p>
          <a:endParaRPr lang="zh-TW" altLang="en-US"/>
        </a:p>
      </dgm:t>
    </dgm:pt>
    <dgm:pt modelId="{4ECD509E-3FD8-44A4-9FD2-E9F7D7CF92DC}" type="pres">
      <dgm:prSet presAssocID="{CF963343-7BE4-4D6F-897F-40A5A3E11F8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D5AA1B6-F526-44B5-8173-36BCB5EBE18A}" type="presOf" srcId="{3252C40C-3D7F-468B-8CA9-B7934328449F}" destId="{E3DEFEBC-C5C1-4155-9D31-2439F7A1890E}" srcOrd="1" destOrd="0" presId="urn:microsoft.com/office/officeart/2005/8/layout/bProcess3"/>
    <dgm:cxn modelId="{9BFE2702-CF76-4B42-A9F6-11F60E279A8B}" type="presOf" srcId="{8915AF5A-345E-4409-B410-C4AB0890EDBF}" destId="{2AF112A0-7880-407E-8469-0BAEBE292AA3}" srcOrd="0" destOrd="0" presId="urn:microsoft.com/office/officeart/2005/8/layout/bProcess3"/>
    <dgm:cxn modelId="{1113C748-EA36-4C68-92D3-6D7C0FC6962D}" type="presOf" srcId="{3252C40C-3D7F-468B-8CA9-B7934328449F}" destId="{7E49E007-BEFA-4583-981A-FB03F633D712}" srcOrd="0" destOrd="0" presId="urn:microsoft.com/office/officeart/2005/8/layout/bProcess3"/>
    <dgm:cxn modelId="{EA1FFFEF-B01D-49EC-9CFD-66FD615DB354}" srcId="{8915AF5A-345E-4409-B410-C4AB0890EDBF}" destId="{F02F98DF-27B0-45D4-83E3-B5AB972CAD57}" srcOrd="3" destOrd="0" parTransId="{9E0FC8C0-9DBB-47FD-94F1-125754A575BA}" sibTransId="{A0E6802E-1F24-4FDA-871A-4551C6C02B27}"/>
    <dgm:cxn modelId="{35D63036-9020-4F1B-901D-533141BA00FE}" srcId="{8915AF5A-345E-4409-B410-C4AB0890EDBF}" destId="{CF00D473-FED3-4787-A0DF-F428F794AE57}" srcOrd="4" destOrd="0" parTransId="{85230878-4FC7-4999-978B-628CF23FD423}" sibTransId="{3252C40C-3D7F-468B-8CA9-B7934328449F}"/>
    <dgm:cxn modelId="{06FC01CF-FF2D-4F62-AC61-AF90FBEF1D65}" srcId="{8915AF5A-345E-4409-B410-C4AB0890EDBF}" destId="{A46E1B86-F394-46A5-9585-3506DF1B144F}" srcOrd="0" destOrd="0" parTransId="{6CCF779F-2448-4E7C-B8DD-EC286C428B5E}" sibTransId="{2DECFEC4-ADC2-46EF-BC63-F59598D34B45}"/>
    <dgm:cxn modelId="{C58A5F3A-02C7-46B3-9959-19E96144035A}" srcId="{8915AF5A-345E-4409-B410-C4AB0890EDBF}" destId="{8167B16F-3EFB-469F-A35B-0C2A59B15A0C}" srcOrd="2" destOrd="0" parTransId="{16CFF886-7C08-4116-B814-4BDE9CBD8754}" sibTransId="{589E0627-6650-46EF-8CE6-F923EDEF8A8D}"/>
    <dgm:cxn modelId="{AF7AAA0E-6A40-40DA-9BEC-DA016F7F433D}" type="presOf" srcId="{2DECFEC4-ADC2-46EF-BC63-F59598D34B45}" destId="{281287BE-4AC4-452B-B7D0-B7873FDFCF0D}" srcOrd="0" destOrd="0" presId="urn:microsoft.com/office/officeart/2005/8/layout/bProcess3"/>
    <dgm:cxn modelId="{AA5D4161-68B8-47EA-A0E5-7FF2EC5463D0}" type="presOf" srcId="{A0E6802E-1F24-4FDA-871A-4551C6C02B27}" destId="{91DD3755-448E-455A-9126-798714E8441B}" srcOrd="1" destOrd="0" presId="urn:microsoft.com/office/officeart/2005/8/layout/bProcess3"/>
    <dgm:cxn modelId="{72D328CB-B584-4F9D-91A9-1F03EFCF6F3D}" type="presOf" srcId="{8167B16F-3EFB-469F-A35B-0C2A59B15A0C}" destId="{0A64D53C-FD01-4430-B9FD-4209210BC5E5}" srcOrd="0" destOrd="0" presId="urn:microsoft.com/office/officeart/2005/8/layout/bProcess3"/>
    <dgm:cxn modelId="{874957CB-DF8F-49D3-AA43-B7A03EF03325}" type="presOf" srcId="{589E0627-6650-46EF-8CE6-F923EDEF8A8D}" destId="{4A6F6357-F611-4A54-AA1D-B7EE084C306D}" srcOrd="0" destOrd="0" presId="urn:microsoft.com/office/officeart/2005/8/layout/bProcess3"/>
    <dgm:cxn modelId="{85BD9CF8-D9AE-4F66-9B13-51029C5A0B49}" type="presOf" srcId="{CF00D473-FED3-4787-A0DF-F428F794AE57}" destId="{1AA2D3D6-D422-4EDB-ACF0-0F21F4A954EC}" srcOrd="0" destOrd="0" presId="urn:microsoft.com/office/officeart/2005/8/layout/bProcess3"/>
    <dgm:cxn modelId="{209D4600-68F7-468F-AA53-CB6F936F9564}" type="presOf" srcId="{CF963343-7BE4-4D6F-897F-40A5A3E11F81}" destId="{4ECD509E-3FD8-44A4-9FD2-E9F7D7CF92DC}" srcOrd="0" destOrd="0" presId="urn:microsoft.com/office/officeart/2005/8/layout/bProcess3"/>
    <dgm:cxn modelId="{D9597352-20D2-4FFF-87DE-28A7B416E337}" type="presOf" srcId="{A0E6802E-1F24-4FDA-871A-4551C6C02B27}" destId="{E1D45678-71C8-4D3D-964D-DCA2721FD52F}" srcOrd="0" destOrd="0" presId="urn:microsoft.com/office/officeart/2005/8/layout/bProcess3"/>
    <dgm:cxn modelId="{1FE61D34-02FA-4FD9-A29D-61B15E53442D}" type="presOf" srcId="{2DECFEC4-ADC2-46EF-BC63-F59598D34B45}" destId="{A96FEE3E-CE12-4607-8CD4-9D8F9F2305EE}" srcOrd="1" destOrd="0" presId="urn:microsoft.com/office/officeart/2005/8/layout/bProcess3"/>
    <dgm:cxn modelId="{BB94A890-3544-4382-8AAA-40ACD65DA60D}" srcId="{8915AF5A-345E-4409-B410-C4AB0890EDBF}" destId="{CF963343-7BE4-4D6F-897F-40A5A3E11F81}" srcOrd="5" destOrd="0" parTransId="{EB698494-87C7-4196-B593-260AEFAFE55E}" sibTransId="{0EE34EED-D3B5-49B2-B23D-47415A481518}"/>
    <dgm:cxn modelId="{401676A7-8490-4616-A8B5-FD7C799314D1}" type="presOf" srcId="{F02F98DF-27B0-45D4-83E3-B5AB972CAD57}" destId="{FD4ED94C-DBBD-4609-A222-31FFF76142E6}" srcOrd="0" destOrd="0" presId="urn:microsoft.com/office/officeart/2005/8/layout/bProcess3"/>
    <dgm:cxn modelId="{0FFD11F1-901F-4559-8503-880F07028DA6}" type="presOf" srcId="{89FD6250-2CA1-40BA-A42C-A6ED45E3860D}" destId="{C6FE6582-EF6A-4F2D-B423-023AA2B74D9A}" srcOrd="0" destOrd="0" presId="urn:microsoft.com/office/officeart/2005/8/layout/bProcess3"/>
    <dgm:cxn modelId="{8AAE82B3-B59A-4BAF-A376-0EDACC4B2309}" type="presOf" srcId="{589E0627-6650-46EF-8CE6-F923EDEF8A8D}" destId="{882F1421-3406-42C9-91BC-60D517E58AB9}" srcOrd="1" destOrd="0" presId="urn:microsoft.com/office/officeart/2005/8/layout/bProcess3"/>
    <dgm:cxn modelId="{FBA120A6-E6F1-4DA2-921E-634BB80397B7}" type="presOf" srcId="{8EB3B6CF-A3DC-414F-865D-90A175D3B875}" destId="{A3934616-8370-4AC8-ACDE-EC25FB89C0D5}" srcOrd="0" destOrd="0" presId="urn:microsoft.com/office/officeart/2005/8/layout/bProcess3"/>
    <dgm:cxn modelId="{753649A4-2222-4555-8476-FB6C7F984A68}" type="presOf" srcId="{A46E1B86-F394-46A5-9585-3506DF1B144F}" destId="{5996A527-9FEE-4499-9566-C9674B16FD43}" srcOrd="0" destOrd="0" presId="urn:microsoft.com/office/officeart/2005/8/layout/bProcess3"/>
    <dgm:cxn modelId="{C4956B0E-8A6A-470B-B1E3-53316E624758}" srcId="{8915AF5A-345E-4409-B410-C4AB0890EDBF}" destId="{89FD6250-2CA1-40BA-A42C-A6ED45E3860D}" srcOrd="1" destOrd="0" parTransId="{F2B23B15-C405-47F4-B986-820D349C5424}" sibTransId="{8EB3B6CF-A3DC-414F-865D-90A175D3B875}"/>
    <dgm:cxn modelId="{95017983-4A75-4046-93CD-EA3A710A2C03}" type="presOf" srcId="{8EB3B6CF-A3DC-414F-865D-90A175D3B875}" destId="{FE8F3362-B882-4A26-932B-6F2CCD4A5C52}" srcOrd="1" destOrd="0" presId="urn:microsoft.com/office/officeart/2005/8/layout/bProcess3"/>
    <dgm:cxn modelId="{A85E41BF-DF62-44B9-8395-E3102349F936}" type="presParOf" srcId="{2AF112A0-7880-407E-8469-0BAEBE292AA3}" destId="{5996A527-9FEE-4499-9566-C9674B16FD43}" srcOrd="0" destOrd="0" presId="urn:microsoft.com/office/officeart/2005/8/layout/bProcess3"/>
    <dgm:cxn modelId="{8D62FAA1-0C53-4055-A816-884A0ACD2D0A}" type="presParOf" srcId="{2AF112A0-7880-407E-8469-0BAEBE292AA3}" destId="{281287BE-4AC4-452B-B7D0-B7873FDFCF0D}" srcOrd="1" destOrd="0" presId="urn:microsoft.com/office/officeart/2005/8/layout/bProcess3"/>
    <dgm:cxn modelId="{0BD28887-704D-4C7E-8A16-1C94E3C3D355}" type="presParOf" srcId="{281287BE-4AC4-452B-B7D0-B7873FDFCF0D}" destId="{A96FEE3E-CE12-4607-8CD4-9D8F9F2305EE}" srcOrd="0" destOrd="0" presId="urn:microsoft.com/office/officeart/2005/8/layout/bProcess3"/>
    <dgm:cxn modelId="{950CBF8F-C892-496F-A9EA-A442316A10B5}" type="presParOf" srcId="{2AF112A0-7880-407E-8469-0BAEBE292AA3}" destId="{C6FE6582-EF6A-4F2D-B423-023AA2B74D9A}" srcOrd="2" destOrd="0" presId="urn:microsoft.com/office/officeart/2005/8/layout/bProcess3"/>
    <dgm:cxn modelId="{53142A0A-DA96-4FA6-A728-8FB24186DE34}" type="presParOf" srcId="{2AF112A0-7880-407E-8469-0BAEBE292AA3}" destId="{A3934616-8370-4AC8-ACDE-EC25FB89C0D5}" srcOrd="3" destOrd="0" presId="urn:microsoft.com/office/officeart/2005/8/layout/bProcess3"/>
    <dgm:cxn modelId="{CCBF8FAA-CE8B-4482-9660-D588941C9619}" type="presParOf" srcId="{A3934616-8370-4AC8-ACDE-EC25FB89C0D5}" destId="{FE8F3362-B882-4A26-932B-6F2CCD4A5C52}" srcOrd="0" destOrd="0" presId="urn:microsoft.com/office/officeart/2005/8/layout/bProcess3"/>
    <dgm:cxn modelId="{2EF90E4F-FEEA-4D48-8354-D096294702F6}" type="presParOf" srcId="{2AF112A0-7880-407E-8469-0BAEBE292AA3}" destId="{0A64D53C-FD01-4430-B9FD-4209210BC5E5}" srcOrd="4" destOrd="0" presId="urn:microsoft.com/office/officeart/2005/8/layout/bProcess3"/>
    <dgm:cxn modelId="{B4E9814D-7F53-44AA-A300-D09A5D009705}" type="presParOf" srcId="{2AF112A0-7880-407E-8469-0BAEBE292AA3}" destId="{4A6F6357-F611-4A54-AA1D-B7EE084C306D}" srcOrd="5" destOrd="0" presId="urn:microsoft.com/office/officeart/2005/8/layout/bProcess3"/>
    <dgm:cxn modelId="{C60BC1F6-099D-4669-ABB7-DAE37F747152}" type="presParOf" srcId="{4A6F6357-F611-4A54-AA1D-B7EE084C306D}" destId="{882F1421-3406-42C9-91BC-60D517E58AB9}" srcOrd="0" destOrd="0" presId="urn:microsoft.com/office/officeart/2005/8/layout/bProcess3"/>
    <dgm:cxn modelId="{30B0C4F4-854E-4A56-ADC7-097192F83416}" type="presParOf" srcId="{2AF112A0-7880-407E-8469-0BAEBE292AA3}" destId="{FD4ED94C-DBBD-4609-A222-31FFF76142E6}" srcOrd="6" destOrd="0" presId="urn:microsoft.com/office/officeart/2005/8/layout/bProcess3"/>
    <dgm:cxn modelId="{D25919A3-0CA8-4B96-8BA2-310EECEB4DC3}" type="presParOf" srcId="{2AF112A0-7880-407E-8469-0BAEBE292AA3}" destId="{E1D45678-71C8-4D3D-964D-DCA2721FD52F}" srcOrd="7" destOrd="0" presId="urn:microsoft.com/office/officeart/2005/8/layout/bProcess3"/>
    <dgm:cxn modelId="{FDB2A627-A765-4594-927F-6FDAA4EDBF0D}" type="presParOf" srcId="{E1D45678-71C8-4D3D-964D-DCA2721FD52F}" destId="{91DD3755-448E-455A-9126-798714E8441B}" srcOrd="0" destOrd="0" presId="urn:microsoft.com/office/officeart/2005/8/layout/bProcess3"/>
    <dgm:cxn modelId="{28FEEF10-976A-4459-AFE4-2FECF16E0379}" type="presParOf" srcId="{2AF112A0-7880-407E-8469-0BAEBE292AA3}" destId="{1AA2D3D6-D422-4EDB-ACF0-0F21F4A954EC}" srcOrd="8" destOrd="0" presId="urn:microsoft.com/office/officeart/2005/8/layout/bProcess3"/>
    <dgm:cxn modelId="{CC6C0573-D00F-4EA4-B377-DA85381F5D1C}" type="presParOf" srcId="{2AF112A0-7880-407E-8469-0BAEBE292AA3}" destId="{7E49E007-BEFA-4583-981A-FB03F633D712}" srcOrd="9" destOrd="0" presId="urn:microsoft.com/office/officeart/2005/8/layout/bProcess3"/>
    <dgm:cxn modelId="{93097492-29D3-4B19-AF04-61565F34EFFA}" type="presParOf" srcId="{7E49E007-BEFA-4583-981A-FB03F633D712}" destId="{E3DEFEBC-C5C1-4155-9D31-2439F7A1890E}" srcOrd="0" destOrd="0" presId="urn:microsoft.com/office/officeart/2005/8/layout/bProcess3"/>
    <dgm:cxn modelId="{D8A04B98-0D6E-4E98-BE22-6BB4819E42E5}" type="presParOf" srcId="{2AF112A0-7880-407E-8469-0BAEBE292AA3}" destId="{4ECD509E-3FD8-44A4-9FD2-E9F7D7CF92DC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15AF5A-345E-4409-B410-C4AB0890EDBF}" type="doc">
      <dgm:prSet loTypeId="urn:microsoft.com/office/officeart/2005/8/layout/bProcess3" loCatId="process" qsTypeId="urn:microsoft.com/office/officeart/2005/8/quickstyle/simple1" qsCatId="simple" csTypeId="urn:microsoft.com/office/officeart/2005/8/colors/accent0_2" csCatId="mainScheme" phldr="1"/>
      <dgm:spPr/>
    </dgm:pt>
    <dgm:pt modelId="{A46E1B86-F394-46A5-9585-3506DF1B144F}">
      <dgm:prSet phldrT="[文字]" custT="1"/>
      <dgm:spPr/>
      <dgm:t>
        <a:bodyPr/>
        <a:lstStyle/>
        <a:p>
          <a:r>
            <a:rPr lang="zh-TW" altLang="en-US" sz="180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發下作答卷，開啟展示</a:t>
          </a:r>
          <a:r>
            <a:rPr lang="en-US" altLang="zh-TW" sz="180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ppt</a:t>
          </a:r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6CCF779F-2448-4E7C-B8DD-EC286C428B5E}" type="parTrans" cxnId="{06FC01CF-FF2D-4F62-AC61-AF90FBEF1D65}">
      <dgm:prSet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2DECFEC4-ADC2-46EF-BC63-F59598D34B45}" type="sibTrans" cxnId="{06FC01CF-FF2D-4F62-AC61-AF90FBEF1D65}">
      <dgm:prSet custT="1"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89FD6250-2CA1-40BA-A42C-A6ED45E3860D}">
      <dgm:prSet phldrT="[文字]" custT="1"/>
      <dgm:spPr/>
      <dgm:t>
        <a:bodyPr/>
        <a:lstStyle/>
        <a:p>
          <a:r>
            <a:rPr lang="zh-TW" altLang="en-US" sz="180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由主持人宣讀指示內容並控制實驗進行</a:t>
          </a:r>
        </a:p>
      </dgm:t>
    </dgm:pt>
    <dgm:pt modelId="{F2B23B15-C405-47F4-B986-820D349C5424}" type="parTrans" cxnId="{C4956B0E-8A6A-470B-B1E3-53316E624758}">
      <dgm:prSet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8EB3B6CF-A3DC-414F-865D-90A175D3B875}" type="sibTrans" cxnId="{C4956B0E-8A6A-470B-B1E3-53316E624758}">
      <dgm:prSet custT="1"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8167B16F-3EFB-469F-A35B-0C2A59B15A0C}">
      <dgm:prSet phldrT="[文字]" custT="1"/>
      <dgm:spPr/>
      <dgm:t>
        <a:bodyPr/>
        <a:lstStyle/>
        <a:p>
          <a:r>
            <a:rPr lang="zh-TW" altLang="en-US" sz="180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收回作答卷，發下測後問卷</a:t>
          </a:r>
        </a:p>
      </dgm:t>
    </dgm:pt>
    <dgm:pt modelId="{16CFF886-7C08-4116-B814-4BDE9CBD8754}" type="parTrans" cxnId="{C58A5F3A-02C7-46B3-9959-19E96144035A}">
      <dgm:prSet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589E0627-6650-46EF-8CE6-F923EDEF8A8D}" type="sibTrans" cxnId="{C58A5F3A-02C7-46B3-9959-19E96144035A}">
      <dgm:prSet custT="1"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F02F98DF-27B0-45D4-83E3-B5AB972CAD57}">
      <dgm:prSet phldrT="[文字]" custT="1"/>
      <dgm:spPr/>
      <dgm:t>
        <a:bodyPr/>
        <a:lstStyle/>
        <a:p>
          <a:r>
            <a:rPr lang="zh-TW" altLang="en-US" sz="180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測後問卷填寫</a:t>
          </a:r>
        </a:p>
      </dgm:t>
    </dgm:pt>
    <dgm:pt modelId="{9E0FC8C0-9DBB-47FD-94F1-125754A575BA}" type="parTrans" cxnId="{EA1FFFEF-B01D-49EC-9CFD-66FD615DB354}">
      <dgm:prSet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A0E6802E-1F24-4FDA-871A-4551C6C02B27}" type="sibTrans" cxnId="{EA1FFFEF-B01D-49EC-9CFD-66FD615DB354}">
      <dgm:prSet custT="1"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CF00D473-FED3-4787-A0DF-F428F794AE57}">
      <dgm:prSet phldrT="[文字]" custT="1"/>
      <dgm:spPr/>
      <dgm:t>
        <a:bodyPr/>
        <a:lstStyle/>
        <a:p>
          <a:r>
            <a:rPr lang="zh-TW" altLang="en-US" sz="180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主持人將受試者隨機兩兩配對</a:t>
          </a:r>
        </a:p>
      </dgm:t>
    </dgm:pt>
    <dgm:pt modelId="{85230878-4FC7-4999-978B-628CF23FD423}" type="parTrans" cxnId="{35D63036-9020-4F1B-901D-533141BA00FE}">
      <dgm:prSet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3252C40C-3D7F-468B-8CA9-B7934328449F}" type="sibTrans" cxnId="{35D63036-9020-4F1B-901D-533141BA00FE}">
      <dgm:prSet custT="1"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CF963343-7BE4-4D6F-897F-40A5A3E11F81}">
      <dgm:prSet phldrT="[文字]" custT="1"/>
      <dgm:spPr/>
      <dgm:t>
        <a:bodyPr/>
        <a:lstStyle/>
        <a:p>
          <a:r>
            <a:rPr lang="zh-TW" altLang="en-US" sz="180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收回測後問卷</a:t>
          </a:r>
        </a:p>
      </dgm:t>
    </dgm:pt>
    <dgm:pt modelId="{EB698494-87C7-4196-B593-260AEFAFE55E}" type="parTrans" cxnId="{BB94A890-3544-4382-8AAA-40ACD65DA60D}">
      <dgm:prSet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0EE34EED-D3B5-49B2-B23D-47415A481518}" type="sibTrans" cxnId="{BB94A890-3544-4382-8AAA-40ACD65DA60D}">
      <dgm:prSet custT="1"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0117C84B-3419-474C-A61C-7133BA6C7FE2}">
      <dgm:prSet phldrT="[文字]" custT="1"/>
      <dgm:spPr/>
      <dgm:t>
        <a:bodyPr/>
        <a:lstStyle/>
        <a:p>
          <a:r>
            <a:rPr lang="zh-TW" altLang="en-US" sz="180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依編號發放等值文具報酬</a:t>
          </a:r>
        </a:p>
      </dgm:t>
    </dgm:pt>
    <dgm:pt modelId="{4A189AF2-D5A5-4B8B-BAD6-C6281D42381C}" type="parTrans" cxnId="{C32FAAB5-3BA3-4F56-9FE2-1DFABB44F05F}">
      <dgm:prSet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A80FEEDC-72EC-46C5-BECD-DFAFDAC81FB2}" type="sibTrans" cxnId="{C32FAAB5-3BA3-4F56-9FE2-1DFABB44F05F}">
      <dgm:prSet/>
      <dgm:spPr/>
      <dgm:t>
        <a:bodyPr/>
        <a:lstStyle/>
        <a:p>
          <a:endParaRPr lang="zh-TW" altLang="en-US" sz="18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gm:t>
    </dgm:pt>
    <dgm:pt modelId="{2AF112A0-7880-407E-8469-0BAEBE292AA3}" type="pres">
      <dgm:prSet presAssocID="{8915AF5A-345E-4409-B410-C4AB0890EDBF}" presName="Name0" presStyleCnt="0">
        <dgm:presLayoutVars>
          <dgm:dir/>
          <dgm:resizeHandles val="exact"/>
        </dgm:presLayoutVars>
      </dgm:prSet>
      <dgm:spPr/>
    </dgm:pt>
    <dgm:pt modelId="{5996A527-9FEE-4499-9566-C9674B16FD43}" type="pres">
      <dgm:prSet presAssocID="{A46E1B86-F394-46A5-9585-3506DF1B144F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81287BE-4AC4-452B-B7D0-B7873FDFCF0D}" type="pres">
      <dgm:prSet presAssocID="{2DECFEC4-ADC2-46EF-BC63-F59598D34B45}" presName="sibTrans" presStyleLbl="sibTrans1D1" presStyleIdx="0" presStyleCnt="6"/>
      <dgm:spPr/>
      <dgm:t>
        <a:bodyPr/>
        <a:lstStyle/>
        <a:p>
          <a:endParaRPr lang="zh-TW" altLang="en-US"/>
        </a:p>
      </dgm:t>
    </dgm:pt>
    <dgm:pt modelId="{A96FEE3E-CE12-4607-8CD4-9D8F9F2305EE}" type="pres">
      <dgm:prSet presAssocID="{2DECFEC4-ADC2-46EF-BC63-F59598D34B45}" presName="connectorText" presStyleLbl="sibTrans1D1" presStyleIdx="0" presStyleCnt="6"/>
      <dgm:spPr/>
      <dgm:t>
        <a:bodyPr/>
        <a:lstStyle/>
        <a:p>
          <a:endParaRPr lang="zh-TW" altLang="en-US"/>
        </a:p>
      </dgm:t>
    </dgm:pt>
    <dgm:pt modelId="{C6FE6582-EF6A-4F2D-B423-023AA2B74D9A}" type="pres">
      <dgm:prSet presAssocID="{89FD6250-2CA1-40BA-A42C-A6ED45E3860D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934616-8370-4AC8-ACDE-EC25FB89C0D5}" type="pres">
      <dgm:prSet presAssocID="{8EB3B6CF-A3DC-414F-865D-90A175D3B875}" presName="sibTrans" presStyleLbl="sibTrans1D1" presStyleIdx="1" presStyleCnt="6"/>
      <dgm:spPr/>
      <dgm:t>
        <a:bodyPr/>
        <a:lstStyle/>
        <a:p>
          <a:endParaRPr lang="zh-TW" altLang="en-US"/>
        </a:p>
      </dgm:t>
    </dgm:pt>
    <dgm:pt modelId="{FE8F3362-B882-4A26-932B-6F2CCD4A5C52}" type="pres">
      <dgm:prSet presAssocID="{8EB3B6CF-A3DC-414F-865D-90A175D3B875}" presName="connectorText" presStyleLbl="sibTrans1D1" presStyleIdx="1" presStyleCnt="6"/>
      <dgm:spPr/>
      <dgm:t>
        <a:bodyPr/>
        <a:lstStyle/>
        <a:p>
          <a:endParaRPr lang="zh-TW" altLang="en-US"/>
        </a:p>
      </dgm:t>
    </dgm:pt>
    <dgm:pt modelId="{0A64D53C-FD01-4430-B9FD-4209210BC5E5}" type="pres">
      <dgm:prSet presAssocID="{8167B16F-3EFB-469F-A35B-0C2A59B15A0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A6F6357-F611-4A54-AA1D-B7EE084C306D}" type="pres">
      <dgm:prSet presAssocID="{589E0627-6650-46EF-8CE6-F923EDEF8A8D}" presName="sibTrans" presStyleLbl="sibTrans1D1" presStyleIdx="2" presStyleCnt="6"/>
      <dgm:spPr/>
      <dgm:t>
        <a:bodyPr/>
        <a:lstStyle/>
        <a:p>
          <a:endParaRPr lang="zh-TW" altLang="en-US"/>
        </a:p>
      </dgm:t>
    </dgm:pt>
    <dgm:pt modelId="{882F1421-3406-42C9-91BC-60D517E58AB9}" type="pres">
      <dgm:prSet presAssocID="{589E0627-6650-46EF-8CE6-F923EDEF8A8D}" presName="connectorText" presStyleLbl="sibTrans1D1" presStyleIdx="2" presStyleCnt="6"/>
      <dgm:spPr/>
      <dgm:t>
        <a:bodyPr/>
        <a:lstStyle/>
        <a:p>
          <a:endParaRPr lang="zh-TW" altLang="en-US"/>
        </a:p>
      </dgm:t>
    </dgm:pt>
    <dgm:pt modelId="{FD4ED94C-DBBD-4609-A222-31FFF76142E6}" type="pres">
      <dgm:prSet presAssocID="{F02F98DF-27B0-45D4-83E3-B5AB972CAD57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D45678-71C8-4D3D-964D-DCA2721FD52F}" type="pres">
      <dgm:prSet presAssocID="{A0E6802E-1F24-4FDA-871A-4551C6C02B27}" presName="sibTrans" presStyleLbl="sibTrans1D1" presStyleIdx="3" presStyleCnt="6"/>
      <dgm:spPr/>
      <dgm:t>
        <a:bodyPr/>
        <a:lstStyle/>
        <a:p>
          <a:endParaRPr lang="zh-TW" altLang="en-US"/>
        </a:p>
      </dgm:t>
    </dgm:pt>
    <dgm:pt modelId="{91DD3755-448E-455A-9126-798714E8441B}" type="pres">
      <dgm:prSet presAssocID="{A0E6802E-1F24-4FDA-871A-4551C6C02B27}" presName="connectorText" presStyleLbl="sibTrans1D1" presStyleIdx="3" presStyleCnt="6"/>
      <dgm:spPr/>
      <dgm:t>
        <a:bodyPr/>
        <a:lstStyle/>
        <a:p>
          <a:endParaRPr lang="zh-TW" altLang="en-US"/>
        </a:p>
      </dgm:t>
    </dgm:pt>
    <dgm:pt modelId="{1AA2D3D6-D422-4EDB-ACF0-0F21F4A954EC}" type="pres">
      <dgm:prSet presAssocID="{CF00D473-FED3-4787-A0DF-F428F794AE57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E49E007-BEFA-4583-981A-FB03F633D712}" type="pres">
      <dgm:prSet presAssocID="{3252C40C-3D7F-468B-8CA9-B7934328449F}" presName="sibTrans" presStyleLbl="sibTrans1D1" presStyleIdx="4" presStyleCnt="6"/>
      <dgm:spPr/>
      <dgm:t>
        <a:bodyPr/>
        <a:lstStyle/>
        <a:p>
          <a:endParaRPr lang="zh-TW" altLang="en-US"/>
        </a:p>
      </dgm:t>
    </dgm:pt>
    <dgm:pt modelId="{E3DEFEBC-C5C1-4155-9D31-2439F7A1890E}" type="pres">
      <dgm:prSet presAssocID="{3252C40C-3D7F-468B-8CA9-B7934328449F}" presName="connectorText" presStyleLbl="sibTrans1D1" presStyleIdx="4" presStyleCnt="6"/>
      <dgm:spPr/>
      <dgm:t>
        <a:bodyPr/>
        <a:lstStyle/>
        <a:p>
          <a:endParaRPr lang="zh-TW" altLang="en-US"/>
        </a:p>
      </dgm:t>
    </dgm:pt>
    <dgm:pt modelId="{4ECD509E-3FD8-44A4-9FD2-E9F7D7CF92DC}" type="pres">
      <dgm:prSet presAssocID="{CF963343-7BE4-4D6F-897F-40A5A3E11F81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CD6959-7AD4-42BB-91C3-9DE43C291E65}" type="pres">
      <dgm:prSet presAssocID="{0EE34EED-D3B5-49B2-B23D-47415A481518}" presName="sibTrans" presStyleLbl="sibTrans1D1" presStyleIdx="5" presStyleCnt="6"/>
      <dgm:spPr/>
      <dgm:t>
        <a:bodyPr/>
        <a:lstStyle/>
        <a:p>
          <a:endParaRPr lang="zh-TW" altLang="en-US"/>
        </a:p>
      </dgm:t>
    </dgm:pt>
    <dgm:pt modelId="{75E25279-0564-46C2-8795-262EDBB503F9}" type="pres">
      <dgm:prSet presAssocID="{0EE34EED-D3B5-49B2-B23D-47415A481518}" presName="connectorText" presStyleLbl="sibTrans1D1" presStyleIdx="5" presStyleCnt="6"/>
      <dgm:spPr/>
      <dgm:t>
        <a:bodyPr/>
        <a:lstStyle/>
        <a:p>
          <a:endParaRPr lang="zh-TW" altLang="en-US"/>
        </a:p>
      </dgm:t>
    </dgm:pt>
    <dgm:pt modelId="{ABE2B201-C45C-4513-BF3C-BA7766F11FA4}" type="pres">
      <dgm:prSet presAssocID="{0117C84B-3419-474C-A61C-7133BA6C7FE2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D7EB432-95A6-451A-A3BD-7F059B004F73}" type="presOf" srcId="{2DECFEC4-ADC2-46EF-BC63-F59598D34B45}" destId="{281287BE-4AC4-452B-B7D0-B7873FDFCF0D}" srcOrd="0" destOrd="0" presId="urn:microsoft.com/office/officeart/2005/8/layout/bProcess3"/>
    <dgm:cxn modelId="{9FD17758-398A-4B3C-B7F5-AB115773C63B}" type="presOf" srcId="{3252C40C-3D7F-468B-8CA9-B7934328449F}" destId="{E3DEFEBC-C5C1-4155-9D31-2439F7A1890E}" srcOrd="1" destOrd="0" presId="urn:microsoft.com/office/officeart/2005/8/layout/bProcess3"/>
    <dgm:cxn modelId="{06FC01CF-FF2D-4F62-AC61-AF90FBEF1D65}" srcId="{8915AF5A-345E-4409-B410-C4AB0890EDBF}" destId="{A46E1B86-F394-46A5-9585-3506DF1B144F}" srcOrd="0" destOrd="0" parTransId="{6CCF779F-2448-4E7C-B8DD-EC286C428B5E}" sibTransId="{2DECFEC4-ADC2-46EF-BC63-F59598D34B45}"/>
    <dgm:cxn modelId="{C58A5F3A-02C7-46B3-9959-19E96144035A}" srcId="{8915AF5A-345E-4409-B410-C4AB0890EDBF}" destId="{8167B16F-3EFB-469F-A35B-0C2A59B15A0C}" srcOrd="2" destOrd="0" parTransId="{16CFF886-7C08-4116-B814-4BDE9CBD8754}" sibTransId="{589E0627-6650-46EF-8CE6-F923EDEF8A8D}"/>
    <dgm:cxn modelId="{D6EA5DDC-B5A3-4179-91BA-031FC62B748E}" type="presOf" srcId="{589E0627-6650-46EF-8CE6-F923EDEF8A8D}" destId="{882F1421-3406-42C9-91BC-60D517E58AB9}" srcOrd="1" destOrd="0" presId="urn:microsoft.com/office/officeart/2005/8/layout/bProcess3"/>
    <dgm:cxn modelId="{35D63036-9020-4F1B-901D-533141BA00FE}" srcId="{8915AF5A-345E-4409-B410-C4AB0890EDBF}" destId="{CF00D473-FED3-4787-A0DF-F428F794AE57}" srcOrd="4" destOrd="0" parTransId="{85230878-4FC7-4999-978B-628CF23FD423}" sibTransId="{3252C40C-3D7F-468B-8CA9-B7934328449F}"/>
    <dgm:cxn modelId="{EA1FFFEF-B01D-49EC-9CFD-66FD615DB354}" srcId="{8915AF5A-345E-4409-B410-C4AB0890EDBF}" destId="{F02F98DF-27B0-45D4-83E3-B5AB972CAD57}" srcOrd="3" destOrd="0" parTransId="{9E0FC8C0-9DBB-47FD-94F1-125754A575BA}" sibTransId="{A0E6802E-1F24-4FDA-871A-4551C6C02B27}"/>
    <dgm:cxn modelId="{262CF61F-26AC-4FA3-8BE6-B17E41754C51}" type="presOf" srcId="{89FD6250-2CA1-40BA-A42C-A6ED45E3860D}" destId="{C6FE6582-EF6A-4F2D-B423-023AA2B74D9A}" srcOrd="0" destOrd="0" presId="urn:microsoft.com/office/officeart/2005/8/layout/bProcess3"/>
    <dgm:cxn modelId="{42802B8C-C605-4230-B828-B194938B6C54}" type="presOf" srcId="{A0E6802E-1F24-4FDA-871A-4551C6C02B27}" destId="{E1D45678-71C8-4D3D-964D-DCA2721FD52F}" srcOrd="0" destOrd="0" presId="urn:microsoft.com/office/officeart/2005/8/layout/bProcess3"/>
    <dgm:cxn modelId="{2B676918-18D8-4947-BEE6-1C2F93E27972}" type="presOf" srcId="{CF00D473-FED3-4787-A0DF-F428F794AE57}" destId="{1AA2D3D6-D422-4EDB-ACF0-0F21F4A954EC}" srcOrd="0" destOrd="0" presId="urn:microsoft.com/office/officeart/2005/8/layout/bProcess3"/>
    <dgm:cxn modelId="{C4956B0E-8A6A-470B-B1E3-53316E624758}" srcId="{8915AF5A-345E-4409-B410-C4AB0890EDBF}" destId="{89FD6250-2CA1-40BA-A42C-A6ED45E3860D}" srcOrd="1" destOrd="0" parTransId="{F2B23B15-C405-47F4-B986-820D349C5424}" sibTransId="{8EB3B6CF-A3DC-414F-865D-90A175D3B875}"/>
    <dgm:cxn modelId="{04AFD923-BFBF-4B2C-9228-70B9039AC391}" type="presOf" srcId="{8EB3B6CF-A3DC-414F-865D-90A175D3B875}" destId="{A3934616-8370-4AC8-ACDE-EC25FB89C0D5}" srcOrd="0" destOrd="0" presId="urn:microsoft.com/office/officeart/2005/8/layout/bProcess3"/>
    <dgm:cxn modelId="{CA8B1282-5EF0-4C17-B6A8-226705A8391F}" type="presOf" srcId="{F02F98DF-27B0-45D4-83E3-B5AB972CAD57}" destId="{FD4ED94C-DBBD-4609-A222-31FFF76142E6}" srcOrd="0" destOrd="0" presId="urn:microsoft.com/office/officeart/2005/8/layout/bProcess3"/>
    <dgm:cxn modelId="{1D7CD95C-5BE0-4937-A920-6D406971694A}" type="presOf" srcId="{CF963343-7BE4-4D6F-897F-40A5A3E11F81}" destId="{4ECD509E-3FD8-44A4-9FD2-E9F7D7CF92DC}" srcOrd="0" destOrd="0" presId="urn:microsoft.com/office/officeart/2005/8/layout/bProcess3"/>
    <dgm:cxn modelId="{D9978E04-CFD5-4D0B-AB1F-3C10E0CBE13C}" type="presOf" srcId="{8915AF5A-345E-4409-B410-C4AB0890EDBF}" destId="{2AF112A0-7880-407E-8469-0BAEBE292AA3}" srcOrd="0" destOrd="0" presId="urn:microsoft.com/office/officeart/2005/8/layout/bProcess3"/>
    <dgm:cxn modelId="{FADA7376-C5BA-4B3F-B468-399511FA9812}" type="presOf" srcId="{0EE34EED-D3B5-49B2-B23D-47415A481518}" destId="{2FCD6959-7AD4-42BB-91C3-9DE43C291E65}" srcOrd="0" destOrd="0" presId="urn:microsoft.com/office/officeart/2005/8/layout/bProcess3"/>
    <dgm:cxn modelId="{C32FAAB5-3BA3-4F56-9FE2-1DFABB44F05F}" srcId="{8915AF5A-345E-4409-B410-C4AB0890EDBF}" destId="{0117C84B-3419-474C-A61C-7133BA6C7FE2}" srcOrd="6" destOrd="0" parTransId="{4A189AF2-D5A5-4B8B-BAD6-C6281D42381C}" sibTransId="{A80FEEDC-72EC-46C5-BECD-DFAFDAC81FB2}"/>
    <dgm:cxn modelId="{BB94A890-3544-4382-8AAA-40ACD65DA60D}" srcId="{8915AF5A-345E-4409-B410-C4AB0890EDBF}" destId="{CF963343-7BE4-4D6F-897F-40A5A3E11F81}" srcOrd="5" destOrd="0" parTransId="{EB698494-87C7-4196-B593-260AEFAFE55E}" sibTransId="{0EE34EED-D3B5-49B2-B23D-47415A481518}"/>
    <dgm:cxn modelId="{00D36BDC-83F6-47F7-9EA1-3720700670F5}" type="presOf" srcId="{A46E1B86-F394-46A5-9585-3506DF1B144F}" destId="{5996A527-9FEE-4499-9566-C9674B16FD43}" srcOrd="0" destOrd="0" presId="urn:microsoft.com/office/officeart/2005/8/layout/bProcess3"/>
    <dgm:cxn modelId="{72F49B6C-9980-43E9-BEE8-FB290F0E7B24}" type="presOf" srcId="{2DECFEC4-ADC2-46EF-BC63-F59598D34B45}" destId="{A96FEE3E-CE12-4607-8CD4-9D8F9F2305EE}" srcOrd="1" destOrd="0" presId="urn:microsoft.com/office/officeart/2005/8/layout/bProcess3"/>
    <dgm:cxn modelId="{D56B9975-3BCC-40A5-8A7E-394C4D29805B}" type="presOf" srcId="{8EB3B6CF-A3DC-414F-865D-90A175D3B875}" destId="{FE8F3362-B882-4A26-932B-6F2CCD4A5C52}" srcOrd="1" destOrd="0" presId="urn:microsoft.com/office/officeart/2005/8/layout/bProcess3"/>
    <dgm:cxn modelId="{378B0621-EA7E-4E07-B43D-E3C9EC59231A}" type="presOf" srcId="{A0E6802E-1F24-4FDA-871A-4551C6C02B27}" destId="{91DD3755-448E-455A-9126-798714E8441B}" srcOrd="1" destOrd="0" presId="urn:microsoft.com/office/officeart/2005/8/layout/bProcess3"/>
    <dgm:cxn modelId="{27BDD3A1-0608-46E5-865B-8832E826AB4A}" type="presOf" srcId="{0EE34EED-D3B5-49B2-B23D-47415A481518}" destId="{75E25279-0564-46C2-8795-262EDBB503F9}" srcOrd="1" destOrd="0" presId="urn:microsoft.com/office/officeart/2005/8/layout/bProcess3"/>
    <dgm:cxn modelId="{64A80050-0AE2-42ED-A81B-1297B25FE1F2}" type="presOf" srcId="{0117C84B-3419-474C-A61C-7133BA6C7FE2}" destId="{ABE2B201-C45C-4513-BF3C-BA7766F11FA4}" srcOrd="0" destOrd="0" presId="urn:microsoft.com/office/officeart/2005/8/layout/bProcess3"/>
    <dgm:cxn modelId="{5AD0F24B-E3C8-4518-AAC9-BE93F229473D}" type="presOf" srcId="{589E0627-6650-46EF-8CE6-F923EDEF8A8D}" destId="{4A6F6357-F611-4A54-AA1D-B7EE084C306D}" srcOrd="0" destOrd="0" presId="urn:microsoft.com/office/officeart/2005/8/layout/bProcess3"/>
    <dgm:cxn modelId="{36DC9518-8B9F-45F2-81D2-71301001AA46}" type="presOf" srcId="{8167B16F-3EFB-469F-A35B-0C2A59B15A0C}" destId="{0A64D53C-FD01-4430-B9FD-4209210BC5E5}" srcOrd="0" destOrd="0" presId="urn:microsoft.com/office/officeart/2005/8/layout/bProcess3"/>
    <dgm:cxn modelId="{6DD858FA-A49C-417A-B325-FD75E0AA3950}" type="presOf" srcId="{3252C40C-3D7F-468B-8CA9-B7934328449F}" destId="{7E49E007-BEFA-4583-981A-FB03F633D712}" srcOrd="0" destOrd="0" presId="urn:microsoft.com/office/officeart/2005/8/layout/bProcess3"/>
    <dgm:cxn modelId="{7323AAB0-0587-4670-BE57-BD0802EFF7C2}" type="presParOf" srcId="{2AF112A0-7880-407E-8469-0BAEBE292AA3}" destId="{5996A527-9FEE-4499-9566-C9674B16FD43}" srcOrd="0" destOrd="0" presId="urn:microsoft.com/office/officeart/2005/8/layout/bProcess3"/>
    <dgm:cxn modelId="{46BFBC61-8B30-4685-9E80-5F84F3721974}" type="presParOf" srcId="{2AF112A0-7880-407E-8469-0BAEBE292AA3}" destId="{281287BE-4AC4-452B-B7D0-B7873FDFCF0D}" srcOrd="1" destOrd="0" presId="urn:microsoft.com/office/officeart/2005/8/layout/bProcess3"/>
    <dgm:cxn modelId="{1430EF2C-3264-4F05-B57B-560C7D3425E5}" type="presParOf" srcId="{281287BE-4AC4-452B-B7D0-B7873FDFCF0D}" destId="{A96FEE3E-CE12-4607-8CD4-9D8F9F2305EE}" srcOrd="0" destOrd="0" presId="urn:microsoft.com/office/officeart/2005/8/layout/bProcess3"/>
    <dgm:cxn modelId="{FEE025CB-0AE6-41E5-A1A4-CE8DF67AF22E}" type="presParOf" srcId="{2AF112A0-7880-407E-8469-0BAEBE292AA3}" destId="{C6FE6582-EF6A-4F2D-B423-023AA2B74D9A}" srcOrd="2" destOrd="0" presId="urn:microsoft.com/office/officeart/2005/8/layout/bProcess3"/>
    <dgm:cxn modelId="{E001306F-6D81-4352-B36D-2FDD0791C7E9}" type="presParOf" srcId="{2AF112A0-7880-407E-8469-0BAEBE292AA3}" destId="{A3934616-8370-4AC8-ACDE-EC25FB89C0D5}" srcOrd="3" destOrd="0" presId="urn:microsoft.com/office/officeart/2005/8/layout/bProcess3"/>
    <dgm:cxn modelId="{58E7D299-0423-4783-A4EB-3A593F8ADCDC}" type="presParOf" srcId="{A3934616-8370-4AC8-ACDE-EC25FB89C0D5}" destId="{FE8F3362-B882-4A26-932B-6F2CCD4A5C52}" srcOrd="0" destOrd="0" presId="urn:microsoft.com/office/officeart/2005/8/layout/bProcess3"/>
    <dgm:cxn modelId="{C432F010-8184-490B-B758-72222CEFD560}" type="presParOf" srcId="{2AF112A0-7880-407E-8469-0BAEBE292AA3}" destId="{0A64D53C-FD01-4430-B9FD-4209210BC5E5}" srcOrd="4" destOrd="0" presId="urn:microsoft.com/office/officeart/2005/8/layout/bProcess3"/>
    <dgm:cxn modelId="{81B55178-7795-433D-B55A-6580FCC818D9}" type="presParOf" srcId="{2AF112A0-7880-407E-8469-0BAEBE292AA3}" destId="{4A6F6357-F611-4A54-AA1D-B7EE084C306D}" srcOrd="5" destOrd="0" presId="urn:microsoft.com/office/officeart/2005/8/layout/bProcess3"/>
    <dgm:cxn modelId="{3E783F5B-1EF2-49AD-A318-272D95C678E0}" type="presParOf" srcId="{4A6F6357-F611-4A54-AA1D-B7EE084C306D}" destId="{882F1421-3406-42C9-91BC-60D517E58AB9}" srcOrd="0" destOrd="0" presId="urn:microsoft.com/office/officeart/2005/8/layout/bProcess3"/>
    <dgm:cxn modelId="{6E2C206D-1CB7-4331-A466-8838D9652D58}" type="presParOf" srcId="{2AF112A0-7880-407E-8469-0BAEBE292AA3}" destId="{FD4ED94C-DBBD-4609-A222-31FFF76142E6}" srcOrd="6" destOrd="0" presId="urn:microsoft.com/office/officeart/2005/8/layout/bProcess3"/>
    <dgm:cxn modelId="{8E61E128-6D3B-47B5-8325-68D79ABEB257}" type="presParOf" srcId="{2AF112A0-7880-407E-8469-0BAEBE292AA3}" destId="{E1D45678-71C8-4D3D-964D-DCA2721FD52F}" srcOrd="7" destOrd="0" presId="urn:microsoft.com/office/officeart/2005/8/layout/bProcess3"/>
    <dgm:cxn modelId="{AAEB176A-62AB-40A0-B827-DB4974A96A54}" type="presParOf" srcId="{E1D45678-71C8-4D3D-964D-DCA2721FD52F}" destId="{91DD3755-448E-455A-9126-798714E8441B}" srcOrd="0" destOrd="0" presId="urn:microsoft.com/office/officeart/2005/8/layout/bProcess3"/>
    <dgm:cxn modelId="{736028A5-8211-4C52-AE5C-6A0BCF27990B}" type="presParOf" srcId="{2AF112A0-7880-407E-8469-0BAEBE292AA3}" destId="{1AA2D3D6-D422-4EDB-ACF0-0F21F4A954EC}" srcOrd="8" destOrd="0" presId="urn:microsoft.com/office/officeart/2005/8/layout/bProcess3"/>
    <dgm:cxn modelId="{CF7F0A0B-819C-4D77-8917-79A1BB0ED7EC}" type="presParOf" srcId="{2AF112A0-7880-407E-8469-0BAEBE292AA3}" destId="{7E49E007-BEFA-4583-981A-FB03F633D712}" srcOrd="9" destOrd="0" presId="urn:microsoft.com/office/officeart/2005/8/layout/bProcess3"/>
    <dgm:cxn modelId="{843BF6FF-7442-4781-8A78-187CDD0D6E3D}" type="presParOf" srcId="{7E49E007-BEFA-4583-981A-FB03F633D712}" destId="{E3DEFEBC-C5C1-4155-9D31-2439F7A1890E}" srcOrd="0" destOrd="0" presId="urn:microsoft.com/office/officeart/2005/8/layout/bProcess3"/>
    <dgm:cxn modelId="{F314FFF9-BAD6-4B0D-BD79-0AF7949C9632}" type="presParOf" srcId="{2AF112A0-7880-407E-8469-0BAEBE292AA3}" destId="{4ECD509E-3FD8-44A4-9FD2-E9F7D7CF92DC}" srcOrd="10" destOrd="0" presId="urn:microsoft.com/office/officeart/2005/8/layout/bProcess3"/>
    <dgm:cxn modelId="{10DD42AE-47D5-410C-9180-77FCE94C4615}" type="presParOf" srcId="{2AF112A0-7880-407E-8469-0BAEBE292AA3}" destId="{2FCD6959-7AD4-42BB-91C3-9DE43C291E65}" srcOrd="11" destOrd="0" presId="urn:microsoft.com/office/officeart/2005/8/layout/bProcess3"/>
    <dgm:cxn modelId="{3966C71F-5FAF-473A-89DC-3CA3A30494E3}" type="presParOf" srcId="{2FCD6959-7AD4-42BB-91C3-9DE43C291E65}" destId="{75E25279-0564-46C2-8795-262EDBB503F9}" srcOrd="0" destOrd="0" presId="urn:microsoft.com/office/officeart/2005/8/layout/bProcess3"/>
    <dgm:cxn modelId="{51779CB2-7DCB-418B-94D0-5A724526767A}" type="presParOf" srcId="{2AF112A0-7880-407E-8469-0BAEBE292AA3}" destId="{ABE2B201-C45C-4513-BF3C-BA7766F11FA4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287BE-4AC4-452B-B7D0-B7873FDFCF0D}">
      <dsp:nvSpPr>
        <dsp:cNvPr id="0" name=""/>
        <dsp:cNvSpPr/>
      </dsp:nvSpPr>
      <dsp:spPr>
        <a:xfrm>
          <a:off x="1578314" y="842250"/>
          <a:ext cx="3296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61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sp:txBody>
      <dsp:txXfrm>
        <a:off x="1734115" y="886167"/>
        <a:ext cx="18010" cy="3605"/>
      </dsp:txXfrm>
    </dsp:sp>
    <dsp:sp modelId="{5996A527-9FEE-4499-9566-C9674B16FD43}">
      <dsp:nvSpPr>
        <dsp:cNvPr id="0" name=""/>
        <dsp:cNvSpPr/>
      </dsp:nvSpPr>
      <dsp:spPr>
        <a:xfrm>
          <a:off x="13969" y="418126"/>
          <a:ext cx="1566145" cy="939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實驗設計</a:t>
          </a:r>
        </a:p>
      </dsp:txBody>
      <dsp:txXfrm>
        <a:off x="13969" y="418126"/>
        <a:ext cx="1566145" cy="939687"/>
      </dsp:txXfrm>
    </dsp:sp>
    <dsp:sp modelId="{A3934616-8370-4AC8-ACDE-EC25FB89C0D5}">
      <dsp:nvSpPr>
        <dsp:cNvPr id="0" name=""/>
        <dsp:cNvSpPr/>
      </dsp:nvSpPr>
      <dsp:spPr>
        <a:xfrm>
          <a:off x="3504672" y="842250"/>
          <a:ext cx="3296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61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sp:txBody>
      <dsp:txXfrm>
        <a:off x="3660474" y="886167"/>
        <a:ext cx="18010" cy="3605"/>
      </dsp:txXfrm>
    </dsp:sp>
    <dsp:sp modelId="{C6FE6582-EF6A-4F2D-B423-023AA2B74D9A}">
      <dsp:nvSpPr>
        <dsp:cNvPr id="0" name=""/>
        <dsp:cNvSpPr/>
      </dsp:nvSpPr>
      <dsp:spPr>
        <a:xfrm>
          <a:off x="1940327" y="418126"/>
          <a:ext cx="1566145" cy="939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製作所需之問卷及簡報</a:t>
          </a:r>
        </a:p>
      </dsp:txBody>
      <dsp:txXfrm>
        <a:off x="1940327" y="418126"/>
        <a:ext cx="1566145" cy="939687"/>
      </dsp:txXfrm>
    </dsp:sp>
    <dsp:sp modelId="{4A6F6357-F611-4A54-AA1D-B7EE084C306D}">
      <dsp:nvSpPr>
        <dsp:cNvPr id="0" name=""/>
        <dsp:cNvSpPr/>
      </dsp:nvSpPr>
      <dsp:spPr>
        <a:xfrm>
          <a:off x="5431031" y="842250"/>
          <a:ext cx="3296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61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sp:txBody>
      <dsp:txXfrm>
        <a:off x="5586832" y="886167"/>
        <a:ext cx="18010" cy="3605"/>
      </dsp:txXfrm>
    </dsp:sp>
    <dsp:sp modelId="{0A64D53C-FD01-4430-B9FD-4209210BC5E5}">
      <dsp:nvSpPr>
        <dsp:cNvPr id="0" name=""/>
        <dsp:cNvSpPr/>
      </dsp:nvSpPr>
      <dsp:spPr>
        <a:xfrm>
          <a:off x="3866686" y="418126"/>
          <a:ext cx="1566145" cy="939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準備實驗報酬之文具</a:t>
          </a:r>
        </a:p>
      </dsp:txBody>
      <dsp:txXfrm>
        <a:off x="3866686" y="418126"/>
        <a:ext cx="1566145" cy="939687"/>
      </dsp:txXfrm>
    </dsp:sp>
    <dsp:sp modelId="{E1D45678-71C8-4D3D-964D-DCA2721FD52F}">
      <dsp:nvSpPr>
        <dsp:cNvPr id="0" name=""/>
        <dsp:cNvSpPr/>
      </dsp:nvSpPr>
      <dsp:spPr>
        <a:xfrm>
          <a:off x="7357389" y="842250"/>
          <a:ext cx="3296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61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sp:txBody>
      <dsp:txXfrm>
        <a:off x="7513191" y="886167"/>
        <a:ext cx="18010" cy="3605"/>
      </dsp:txXfrm>
    </dsp:sp>
    <dsp:sp modelId="{FD4ED94C-DBBD-4609-A222-31FFF76142E6}">
      <dsp:nvSpPr>
        <dsp:cNvPr id="0" name=""/>
        <dsp:cNvSpPr/>
      </dsp:nvSpPr>
      <dsp:spPr>
        <a:xfrm>
          <a:off x="5793044" y="418126"/>
          <a:ext cx="1566145" cy="939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入班實驗／校園招募</a:t>
          </a:r>
        </a:p>
      </dsp:txBody>
      <dsp:txXfrm>
        <a:off x="5793044" y="418126"/>
        <a:ext cx="1566145" cy="939687"/>
      </dsp:txXfrm>
    </dsp:sp>
    <dsp:sp modelId="{7E49E007-BEFA-4583-981A-FB03F633D712}">
      <dsp:nvSpPr>
        <dsp:cNvPr id="0" name=""/>
        <dsp:cNvSpPr/>
      </dsp:nvSpPr>
      <dsp:spPr>
        <a:xfrm>
          <a:off x="9283748" y="842250"/>
          <a:ext cx="3296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61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sp:txBody>
      <dsp:txXfrm>
        <a:off x="9439549" y="886167"/>
        <a:ext cx="18010" cy="3605"/>
      </dsp:txXfrm>
    </dsp:sp>
    <dsp:sp modelId="{1AA2D3D6-D422-4EDB-ACF0-0F21F4A954EC}">
      <dsp:nvSpPr>
        <dsp:cNvPr id="0" name=""/>
        <dsp:cNvSpPr/>
      </dsp:nvSpPr>
      <dsp:spPr>
        <a:xfrm>
          <a:off x="7719403" y="418126"/>
          <a:ext cx="1566145" cy="939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資料分析</a:t>
          </a:r>
        </a:p>
      </dsp:txBody>
      <dsp:txXfrm>
        <a:off x="7719403" y="418126"/>
        <a:ext cx="1566145" cy="939687"/>
      </dsp:txXfrm>
    </dsp:sp>
    <dsp:sp modelId="{4ECD509E-3FD8-44A4-9FD2-E9F7D7CF92DC}">
      <dsp:nvSpPr>
        <dsp:cNvPr id="0" name=""/>
        <dsp:cNvSpPr/>
      </dsp:nvSpPr>
      <dsp:spPr>
        <a:xfrm>
          <a:off x="9645761" y="418126"/>
          <a:ext cx="1566145" cy="939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數據製圖</a:t>
          </a:r>
        </a:p>
      </dsp:txBody>
      <dsp:txXfrm>
        <a:off x="9645761" y="418126"/>
        <a:ext cx="1566145" cy="939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287BE-4AC4-452B-B7D0-B7873FDFCF0D}">
      <dsp:nvSpPr>
        <dsp:cNvPr id="0" name=""/>
        <dsp:cNvSpPr/>
      </dsp:nvSpPr>
      <dsp:spPr>
        <a:xfrm>
          <a:off x="2738667" y="601610"/>
          <a:ext cx="4631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18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sp:txBody>
      <dsp:txXfrm>
        <a:off x="2957914" y="644859"/>
        <a:ext cx="24689" cy="4942"/>
      </dsp:txXfrm>
    </dsp:sp>
    <dsp:sp modelId="{5996A527-9FEE-4499-9566-C9674B16FD43}">
      <dsp:nvSpPr>
        <dsp:cNvPr id="0" name=""/>
        <dsp:cNvSpPr/>
      </dsp:nvSpPr>
      <dsp:spPr>
        <a:xfrm>
          <a:off x="593583" y="3265"/>
          <a:ext cx="2146884" cy="12881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發下作答卷，開啟展示</a:t>
          </a:r>
          <a:r>
            <a:rPr lang="en-US" altLang="zh-TW" sz="1800" kern="120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ppt</a:t>
          </a:r>
          <a:endParaRPr lang="zh-TW" altLang="en-US" sz="1800" kern="12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sp:txBody>
      <dsp:txXfrm>
        <a:off x="593583" y="3265"/>
        <a:ext cx="2146884" cy="1288130"/>
      </dsp:txXfrm>
    </dsp:sp>
    <dsp:sp modelId="{A3934616-8370-4AC8-ACDE-EC25FB89C0D5}">
      <dsp:nvSpPr>
        <dsp:cNvPr id="0" name=""/>
        <dsp:cNvSpPr/>
      </dsp:nvSpPr>
      <dsp:spPr>
        <a:xfrm>
          <a:off x="5379335" y="601610"/>
          <a:ext cx="4631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18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sp:txBody>
      <dsp:txXfrm>
        <a:off x="5598582" y="644859"/>
        <a:ext cx="24689" cy="4942"/>
      </dsp:txXfrm>
    </dsp:sp>
    <dsp:sp modelId="{C6FE6582-EF6A-4F2D-B423-023AA2B74D9A}">
      <dsp:nvSpPr>
        <dsp:cNvPr id="0" name=""/>
        <dsp:cNvSpPr/>
      </dsp:nvSpPr>
      <dsp:spPr>
        <a:xfrm>
          <a:off x="3234250" y="3265"/>
          <a:ext cx="2146884" cy="12881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由主持人宣讀指示內容並控制實驗進行</a:t>
          </a:r>
        </a:p>
      </dsp:txBody>
      <dsp:txXfrm>
        <a:off x="3234250" y="3265"/>
        <a:ext cx="2146884" cy="1288130"/>
      </dsp:txXfrm>
    </dsp:sp>
    <dsp:sp modelId="{4A6F6357-F611-4A54-AA1D-B7EE084C306D}">
      <dsp:nvSpPr>
        <dsp:cNvPr id="0" name=""/>
        <dsp:cNvSpPr/>
      </dsp:nvSpPr>
      <dsp:spPr>
        <a:xfrm>
          <a:off x="8020003" y="601610"/>
          <a:ext cx="4631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18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sp:txBody>
      <dsp:txXfrm>
        <a:off x="8239250" y="644859"/>
        <a:ext cx="24689" cy="4942"/>
      </dsp:txXfrm>
    </dsp:sp>
    <dsp:sp modelId="{0A64D53C-FD01-4430-B9FD-4209210BC5E5}">
      <dsp:nvSpPr>
        <dsp:cNvPr id="0" name=""/>
        <dsp:cNvSpPr/>
      </dsp:nvSpPr>
      <dsp:spPr>
        <a:xfrm>
          <a:off x="5874918" y="3265"/>
          <a:ext cx="2146884" cy="12881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收回作答卷，發下測後問卷</a:t>
          </a:r>
        </a:p>
      </dsp:txBody>
      <dsp:txXfrm>
        <a:off x="5874918" y="3265"/>
        <a:ext cx="2146884" cy="1288130"/>
      </dsp:txXfrm>
    </dsp:sp>
    <dsp:sp modelId="{E1D45678-71C8-4D3D-964D-DCA2721FD52F}">
      <dsp:nvSpPr>
        <dsp:cNvPr id="0" name=""/>
        <dsp:cNvSpPr/>
      </dsp:nvSpPr>
      <dsp:spPr>
        <a:xfrm>
          <a:off x="1667025" y="1289595"/>
          <a:ext cx="7922003" cy="463183"/>
        </a:xfrm>
        <a:custGeom>
          <a:avLst/>
          <a:gdLst/>
          <a:ahLst/>
          <a:cxnLst/>
          <a:rect l="0" t="0" r="0" b="0"/>
          <a:pathLst>
            <a:path>
              <a:moveTo>
                <a:pt x="7922003" y="0"/>
              </a:moveTo>
              <a:lnTo>
                <a:pt x="7922003" y="248691"/>
              </a:lnTo>
              <a:lnTo>
                <a:pt x="0" y="248691"/>
              </a:lnTo>
              <a:lnTo>
                <a:pt x="0" y="463183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sp:txBody>
      <dsp:txXfrm>
        <a:off x="5429592" y="1518716"/>
        <a:ext cx="396868" cy="4942"/>
      </dsp:txXfrm>
    </dsp:sp>
    <dsp:sp modelId="{FD4ED94C-DBBD-4609-A222-31FFF76142E6}">
      <dsp:nvSpPr>
        <dsp:cNvPr id="0" name=""/>
        <dsp:cNvSpPr/>
      </dsp:nvSpPr>
      <dsp:spPr>
        <a:xfrm>
          <a:off x="8515586" y="3265"/>
          <a:ext cx="2146884" cy="12881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測後問卷填寫</a:t>
          </a:r>
        </a:p>
      </dsp:txBody>
      <dsp:txXfrm>
        <a:off x="8515586" y="3265"/>
        <a:ext cx="2146884" cy="1288130"/>
      </dsp:txXfrm>
    </dsp:sp>
    <dsp:sp modelId="{7E49E007-BEFA-4583-981A-FB03F633D712}">
      <dsp:nvSpPr>
        <dsp:cNvPr id="0" name=""/>
        <dsp:cNvSpPr/>
      </dsp:nvSpPr>
      <dsp:spPr>
        <a:xfrm>
          <a:off x="2738667" y="2383524"/>
          <a:ext cx="4631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18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sp:txBody>
      <dsp:txXfrm>
        <a:off x="2957914" y="2426773"/>
        <a:ext cx="24689" cy="4942"/>
      </dsp:txXfrm>
    </dsp:sp>
    <dsp:sp modelId="{1AA2D3D6-D422-4EDB-ACF0-0F21F4A954EC}">
      <dsp:nvSpPr>
        <dsp:cNvPr id="0" name=""/>
        <dsp:cNvSpPr/>
      </dsp:nvSpPr>
      <dsp:spPr>
        <a:xfrm>
          <a:off x="593583" y="1785179"/>
          <a:ext cx="2146884" cy="12881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主持人將受試者隨機兩兩配對</a:t>
          </a:r>
        </a:p>
      </dsp:txBody>
      <dsp:txXfrm>
        <a:off x="593583" y="1785179"/>
        <a:ext cx="2146884" cy="1288130"/>
      </dsp:txXfrm>
    </dsp:sp>
    <dsp:sp modelId="{2FCD6959-7AD4-42BB-91C3-9DE43C291E65}">
      <dsp:nvSpPr>
        <dsp:cNvPr id="0" name=""/>
        <dsp:cNvSpPr/>
      </dsp:nvSpPr>
      <dsp:spPr>
        <a:xfrm>
          <a:off x="5379335" y="2383524"/>
          <a:ext cx="4631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18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>
            <a:latin typeface="Noto Sans CJK TC Light" panose="020B0300000000000000" pitchFamily="34" charset="-120"/>
            <a:ea typeface="Noto Sans CJK TC Light" panose="020B0300000000000000" pitchFamily="34" charset="-120"/>
          </a:endParaRPr>
        </a:p>
      </dsp:txBody>
      <dsp:txXfrm>
        <a:off x="5598582" y="2426773"/>
        <a:ext cx="24689" cy="4942"/>
      </dsp:txXfrm>
    </dsp:sp>
    <dsp:sp modelId="{4ECD509E-3FD8-44A4-9FD2-E9F7D7CF92DC}">
      <dsp:nvSpPr>
        <dsp:cNvPr id="0" name=""/>
        <dsp:cNvSpPr/>
      </dsp:nvSpPr>
      <dsp:spPr>
        <a:xfrm>
          <a:off x="3234250" y="1785179"/>
          <a:ext cx="2146884" cy="12881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收回測後問卷</a:t>
          </a:r>
        </a:p>
      </dsp:txBody>
      <dsp:txXfrm>
        <a:off x="3234250" y="1785179"/>
        <a:ext cx="2146884" cy="1288130"/>
      </dsp:txXfrm>
    </dsp:sp>
    <dsp:sp modelId="{ABE2B201-C45C-4513-BF3C-BA7766F11FA4}">
      <dsp:nvSpPr>
        <dsp:cNvPr id="0" name=""/>
        <dsp:cNvSpPr/>
      </dsp:nvSpPr>
      <dsp:spPr>
        <a:xfrm>
          <a:off x="5874918" y="1785179"/>
          <a:ext cx="2146884" cy="12881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>
              <a:latin typeface="Noto Sans CJK TC Light" panose="020B0300000000000000" pitchFamily="34" charset="-120"/>
              <a:ea typeface="Noto Sans CJK TC Light" panose="020B0300000000000000" pitchFamily="34" charset="-120"/>
            </a:rPr>
            <a:t>依編號發放等值文具報酬</a:t>
          </a:r>
        </a:p>
      </dsp:txBody>
      <dsp:txXfrm>
        <a:off x="5874918" y="1785179"/>
        <a:ext cx="2146884" cy="1288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8EC71-283F-4401-B325-23F250F93E55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E971-5D59-49F1-AA85-ED85362B9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890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8EC71-283F-4401-B325-23F250F93E55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E971-5D59-49F1-AA85-ED85362B9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511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8EC71-283F-4401-B325-23F250F93E55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E971-5D59-49F1-AA85-ED85362B9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46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8EC71-283F-4401-B325-23F250F93E55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E971-5D59-49F1-AA85-ED85362B9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61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8EC71-283F-4401-B325-23F250F93E55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E971-5D59-49F1-AA85-ED85362B9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5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8EC71-283F-4401-B325-23F250F93E55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E971-5D59-49F1-AA85-ED85362B9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5434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8EC71-283F-4401-B325-23F250F93E55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E971-5D59-49F1-AA85-ED85362B9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974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8EC71-283F-4401-B325-23F250F93E55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E971-5D59-49F1-AA85-ED85362B9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614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8EC71-283F-4401-B325-23F250F93E55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E971-5D59-49F1-AA85-ED85362B9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199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8EC71-283F-4401-B325-23F250F93E55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E971-5D59-49F1-AA85-ED85362B9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161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8EC71-283F-4401-B325-23F250F93E55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E971-5D59-49F1-AA85-ED85362B9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2114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8EC71-283F-4401-B325-23F250F93E55}" type="datetimeFigureOut">
              <a:rPr lang="zh-TW" altLang="en-US" smtClean="0"/>
              <a:t>2018/10/9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E971-5D59-49F1-AA85-ED85362B9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86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91"/>
          <a:stretch/>
        </p:blipFill>
        <p:spPr>
          <a:xfrm>
            <a:off x="0" y="0"/>
            <a:ext cx="12192000" cy="685347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266179" y="2788099"/>
            <a:ext cx="7659641" cy="1413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zh-TW" altLang="en-US" sz="6000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道德</a:t>
            </a:r>
            <a:r>
              <a:rPr lang="en-US" altLang="zh-TW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Ethics</a:t>
            </a:r>
            <a:r>
              <a:rPr lang="zh-TW" altLang="en-US" sz="6000" spc="16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不道德</a:t>
            </a:r>
            <a:endParaRPr lang="en-US" altLang="zh-TW" sz="6000" spc="16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pPr algn="ctr">
              <a:lnSpc>
                <a:spcPts val="5500"/>
              </a:lnSpc>
            </a:pPr>
            <a:r>
              <a:rPr lang="zh-TW" altLang="en-US" sz="2900" spc="16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以賽局實驗找出促進倫理實踐的因子</a:t>
            </a:r>
            <a:endParaRPr lang="zh-TW" altLang="en-US" sz="2900" spc="16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77770" y="2078146"/>
            <a:ext cx="8036459" cy="2697178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964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20766" y="2106843"/>
            <a:ext cx="10758535" cy="4003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實驗結果分析</a:t>
            </a:r>
            <a:endParaRPr lang="en-US" altLang="zh-TW" sz="2800" b="1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 algn="ctr">
              <a:lnSpc>
                <a:spcPts val="3500"/>
              </a:lnSpc>
              <a:spcBef>
                <a:spcPts val="1200"/>
              </a:spcBef>
            </a:pPr>
            <a:endParaRPr lang="en-US" altLang="zh-TW" sz="2800" b="1" dirty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en-US" altLang="zh-TW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1.</a:t>
            </a: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 囚犯兩難賽局</a:t>
            </a: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總體：倫理版合作比例高於一般版，顯示在給予受試者倫理提示後，可以促使合作行為。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我們比較</a:t>
            </a: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2016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年做的「無報酬」實驗中，一般版合作比例為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68.72% 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，顯示實際報酬會誘發背叛。</a:t>
            </a: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性別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：一般版女性合作比例高於男性，倫理版則是男略高於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女。</a:t>
            </a:r>
            <a:endParaRPr lang="zh-TW" altLang="en-US" dirty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學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群：兩版本都顯示社科學院的合作比例偏低。</a:t>
            </a:r>
          </a:p>
        </p:txBody>
      </p:sp>
      <p:sp>
        <p:nvSpPr>
          <p:cNvPr id="4" name="矩形 3"/>
          <p:cNvSpPr/>
          <p:nvPr/>
        </p:nvSpPr>
        <p:spPr>
          <a:xfrm>
            <a:off x="-1" y="-9055"/>
            <a:ext cx="12192000" cy="950615"/>
          </a:xfrm>
          <a:prstGeom prst="rect">
            <a:avLst/>
          </a:prstGeom>
          <a:solidFill>
            <a:srgbClr val="E6E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流程圖: 結束點 4"/>
          <p:cNvSpPr/>
          <p:nvPr/>
        </p:nvSpPr>
        <p:spPr>
          <a:xfrm>
            <a:off x="6708919" y="287519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831140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現階段成果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7" name="流程圖: 結束點 6"/>
          <p:cNvSpPr/>
          <p:nvPr/>
        </p:nvSpPr>
        <p:spPr>
          <a:xfrm>
            <a:off x="4286363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408584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研究方法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9" name="流程圖: 結束點 8"/>
          <p:cNvSpPr/>
          <p:nvPr/>
        </p:nvSpPr>
        <p:spPr>
          <a:xfrm>
            <a:off x="1863807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986028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計畫緣起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1" name="流程圖: 結束點 10"/>
          <p:cNvSpPr/>
          <p:nvPr/>
        </p:nvSpPr>
        <p:spPr>
          <a:xfrm>
            <a:off x="9131475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253696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聯絡我們！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cxnSp>
        <p:nvCxnSpPr>
          <p:cNvPr id="13" name="直線接點 12"/>
          <p:cNvCxnSpPr/>
          <p:nvPr/>
        </p:nvCxnSpPr>
        <p:spPr>
          <a:xfrm flipV="1">
            <a:off x="3829811" y="516047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6259280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8672719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4B89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6" y="195610"/>
            <a:ext cx="658425" cy="634039"/>
          </a:xfrm>
          <a:prstGeom prst="rect">
            <a:avLst/>
          </a:prstGeom>
        </p:spPr>
      </p:pic>
      <p:sp>
        <p:nvSpPr>
          <p:cNvPr id="23" name="流程圖: 結束點 22"/>
          <p:cNvSpPr/>
          <p:nvPr/>
        </p:nvSpPr>
        <p:spPr>
          <a:xfrm>
            <a:off x="1294524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1416745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受試者背景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5" name="流程圖: 結束點 24"/>
          <p:cNvSpPr/>
          <p:nvPr/>
        </p:nvSpPr>
        <p:spPr>
          <a:xfrm>
            <a:off x="3839906" y="1151597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3962127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實驗結果分析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7" name="流程圖: 結束點 26"/>
          <p:cNvSpPr/>
          <p:nvPr/>
        </p:nvSpPr>
        <p:spPr>
          <a:xfrm>
            <a:off x="6385288" y="1151965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6507509" y="1195498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測後問卷分析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9" name="流程圖: 結束點 28"/>
          <p:cNvSpPr/>
          <p:nvPr/>
        </p:nvSpPr>
        <p:spPr>
          <a:xfrm>
            <a:off x="8930670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9052891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結論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3427778" y="6042627"/>
            <a:ext cx="5336444" cy="1530036"/>
          </a:xfrm>
          <a:prstGeom prst="ellipse">
            <a:avLst/>
          </a:prstGeom>
          <a:noFill/>
          <a:ln w="57150">
            <a:solidFill>
              <a:srgbClr val="DAD2B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4034359" y="6368552"/>
            <a:ext cx="4140329" cy="857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 smtClean="0">
                <a:solidFill>
                  <a:srgbClr val="E6E1D5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放兩張圖</a:t>
            </a:r>
            <a:endParaRPr lang="zh-TW" altLang="en-US" sz="4800" b="1" dirty="0">
              <a:solidFill>
                <a:srgbClr val="E6E1D5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641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20766" y="2106843"/>
            <a:ext cx="10758535" cy="279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en-US" altLang="zh-TW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2.</a:t>
            </a: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 志願者兩難賽局</a:t>
            </a: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總體：一般版與倫理版合作比例相近，即在實驗預設的清垃圾與否情境中，不論是否給予倫理提示，大多數受試者都採取合作策略。</a:t>
            </a: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性別：性別因素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在此賽局中並不明顯。</a:t>
            </a: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學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群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：兩版本整體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合作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比例都非常高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。倫理版顯示文學院和教育學院明顯低於平均值。</a:t>
            </a:r>
          </a:p>
        </p:txBody>
      </p:sp>
      <p:sp>
        <p:nvSpPr>
          <p:cNvPr id="4" name="矩形 3"/>
          <p:cNvSpPr/>
          <p:nvPr/>
        </p:nvSpPr>
        <p:spPr>
          <a:xfrm>
            <a:off x="-1" y="-9055"/>
            <a:ext cx="12192000" cy="950615"/>
          </a:xfrm>
          <a:prstGeom prst="rect">
            <a:avLst/>
          </a:prstGeom>
          <a:solidFill>
            <a:srgbClr val="E6E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流程圖: 結束點 4"/>
          <p:cNvSpPr/>
          <p:nvPr/>
        </p:nvSpPr>
        <p:spPr>
          <a:xfrm>
            <a:off x="6708919" y="287519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831140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現階段成果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7" name="流程圖: 結束點 6"/>
          <p:cNvSpPr/>
          <p:nvPr/>
        </p:nvSpPr>
        <p:spPr>
          <a:xfrm>
            <a:off x="4286363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408584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研究方法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9" name="流程圖: 結束點 8"/>
          <p:cNvSpPr/>
          <p:nvPr/>
        </p:nvSpPr>
        <p:spPr>
          <a:xfrm>
            <a:off x="1863807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986028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計畫緣起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1" name="流程圖: 結束點 10"/>
          <p:cNvSpPr/>
          <p:nvPr/>
        </p:nvSpPr>
        <p:spPr>
          <a:xfrm>
            <a:off x="9131475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253696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聯絡我們！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cxnSp>
        <p:nvCxnSpPr>
          <p:cNvPr id="13" name="直線接點 12"/>
          <p:cNvCxnSpPr/>
          <p:nvPr/>
        </p:nvCxnSpPr>
        <p:spPr>
          <a:xfrm flipV="1">
            <a:off x="3829811" y="516047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6259280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8672719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4B89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6" y="195610"/>
            <a:ext cx="658425" cy="634039"/>
          </a:xfrm>
          <a:prstGeom prst="rect">
            <a:avLst/>
          </a:prstGeom>
        </p:spPr>
      </p:pic>
      <p:sp>
        <p:nvSpPr>
          <p:cNvPr id="23" name="流程圖: 結束點 22"/>
          <p:cNvSpPr/>
          <p:nvPr/>
        </p:nvSpPr>
        <p:spPr>
          <a:xfrm>
            <a:off x="1294524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1416745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受試者背景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5" name="流程圖: 結束點 24"/>
          <p:cNvSpPr/>
          <p:nvPr/>
        </p:nvSpPr>
        <p:spPr>
          <a:xfrm>
            <a:off x="3839906" y="1151597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3962127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實驗結果分析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7" name="流程圖: 結束點 26"/>
          <p:cNvSpPr/>
          <p:nvPr/>
        </p:nvSpPr>
        <p:spPr>
          <a:xfrm>
            <a:off x="6385288" y="1151965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6507509" y="1195498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測後問卷分析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9" name="流程圖: 結束點 28"/>
          <p:cNvSpPr/>
          <p:nvPr/>
        </p:nvSpPr>
        <p:spPr>
          <a:xfrm>
            <a:off x="8930670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9052891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結論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3418725" y="5270905"/>
            <a:ext cx="5336444" cy="1530036"/>
          </a:xfrm>
          <a:prstGeom prst="ellipse">
            <a:avLst/>
          </a:prstGeom>
          <a:noFill/>
          <a:ln w="57150">
            <a:solidFill>
              <a:srgbClr val="DAD2B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4025306" y="5596830"/>
            <a:ext cx="4140329" cy="857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 smtClean="0">
                <a:solidFill>
                  <a:srgbClr val="E6E1D5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放兩張圖</a:t>
            </a:r>
            <a:endParaRPr lang="zh-TW" altLang="en-US" sz="4800" b="1" dirty="0">
              <a:solidFill>
                <a:srgbClr val="E6E1D5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929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20766" y="2106843"/>
            <a:ext cx="10758535" cy="4298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en-US" altLang="zh-TW" sz="2800" b="1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3</a:t>
            </a:r>
            <a:r>
              <a:rPr lang="en-US" altLang="zh-TW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.</a:t>
            </a: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 圍捕公鹿賽局</a:t>
            </a: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此賽局中，若某受試者採取合作策略，則需要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該實驗場次所有受試者均採取合作策略，方能得到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報酬。此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點和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前兩個屬性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為一對一的賽局有很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大不同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。</a:t>
            </a: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總體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：倫理版合作比例高於一般版，顯示倫理提示產生促進合作效果。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但本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賽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局兩版的合作比例均低於前兩個賽局，推測可能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是受試者推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估所有人都合作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的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可能性很低，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因此採用背叛策略較易得利。</a:t>
            </a: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性別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：性別因素在此賽局中並不明顯。</a:t>
            </a: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學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群：一般版僅有醫學院明顯低於平均值，倫理版明顯低於平均值的則有生科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院，其次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為設計學院和醫學院。</a:t>
            </a:r>
          </a:p>
        </p:txBody>
      </p:sp>
      <p:sp>
        <p:nvSpPr>
          <p:cNvPr id="4" name="矩形 3"/>
          <p:cNvSpPr/>
          <p:nvPr/>
        </p:nvSpPr>
        <p:spPr>
          <a:xfrm>
            <a:off x="-1" y="-9055"/>
            <a:ext cx="12192000" cy="950615"/>
          </a:xfrm>
          <a:prstGeom prst="rect">
            <a:avLst/>
          </a:prstGeom>
          <a:solidFill>
            <a:srgbClr val="E6E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流程圖: 結束點 4"/>
          <p:cNvSpPr/>
          <p:nvPr/>
        </p:nvSpPr>
        <p:spPr>
          <a:xfrm>
            <a:off x="6708919" y="287519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831140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現階段成果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7" name="流程圖: 結束點 6"/>
          <p:cNvSpPr/>
          <p:nvPr/>
        </p:nvSpPr>
        <p:spPr>
          <a:xfrm>
            <a:off x="4286363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408584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研究方法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9" name="流程圖: 結束點 8"/>
          <p:cNvSpPr/>
          <p:nvPr/>
        </p:nvSpPr>
        <p:spPr>
          <a:xfrm>
            <a:off x="1863807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986028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計畫緣起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1" name="流程圖: 結束點 10"/>
          <p:cNvSpPr/>
          <p:nvPr/>
        </p:nvSpPr>
        <p:spPr>
          <a:xfrm>
            <a:off x="9131475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253696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聯絡我們！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cxnSp>
        <p:nvCxnSpPr>
          <p:cNvPr id="13" name="直線接點 12"/>
          <p:cNvCxnSpPr/>
          <p:nvPr/>
        </p:nvCxnSpPr>
        <p:spPr>
          <a:xfrm flipV="1">
            <a:off x="3829811" y="516047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6259280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8672719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4B89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6" y="195610"/>
            <a:ext cx="658425" cy="634039"/>
          </a:xfrm>
          <a:prstGeom prst="rect">
            <a:avLst/>
          </a:prstGeom>
        </p:spPr>
      </p:pic>
      <p:sp>
        <p:nvSpPr>
          <p:cNvPr id="23" name="流程圖: 結束點 22"/>
          <p:cNvSpPr/>
          <p:nvPr/>
        </p:nvSpPr>
        <p:spPr>
          <a:xfrm>
            <a:off x="1294524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1416745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受試者背景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5" name="流程圖: 結束點 24"/>
          <p:cNvSpPr/>
          <p:nvPr/>
        </p:nvSpPr>
        <p:spPr>
          <a:xfrm>
            <a:off x="3839906" y="1151597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3962127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實驗結果分析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7" name="流程圖: 結束點 26"/>
          <p:cNvSpPr/>
          <p:nvPr/>
        </p:nvSpPr>
        <p:spPr>
          <a:xfrm>
            <a:off x="6385288" y="1151965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6507509" y="1195498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測後問卷分析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9" name="流程圖: 結束點 28"/>
          <p:cNvSpPr/>
          <p:nvPr/>
        </p:nvSpPr>
        <p:spPr>
          <a:xfrm>
            <a:off x="8930670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9052891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結論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3418725" y="5992120"/>
            <a:ext cx="5336444" cy="1530036"/>
          </a:xfrm>
          <a:prstGeom prst="ellipse">
            <a:avLst/>
          </a:prstGeom>
          <a:noFill/>
          <a:ln w="57150">
            <a:solidFill>
              <a:srgbClr val="DAD2B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4025306" y="6318045"/>
            <a:ext cx="4140329" cy="857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 smtClean="0">
                <a:solidFill>
                  <a:srgbClr val="E6E1D5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放兩張圖</a:t>
            </a:r>
            <a:endParaRPr lang="zh-TW" altLang="en-US" sz="4800" b="1" dirty="0">
              <a:solidFill>
                <a:srgbClr val="E6E1D5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227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20766" y="2106843"/>
            <a:ext cx="10758535" cy="3990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en-US" altLang="zh-TW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4. </a:t>
            </a: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最後通牒賽局</a:t>
            </a: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此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賽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局和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前三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個賽局有本質上的差異。在前三個賽局中，受試者必須在合作與背叛兩個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策略中做出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選擇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；但此賽局室金額的分配與接受，和合作背叛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沒有直接的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關聯。若以「理性」的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模型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分析此賽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局，合理的解將是提議者提出給予反應者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1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元（最小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單位的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報酬），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而反應者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也應當接受此方案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。</a:t>
            </a: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總體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：兩版本差異不大，提議者願意給予的金額均高於反應者願意接受的最低金額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，即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受試者有很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大機會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可以得到報酬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。我們在</a:t>
            </a: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2016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年</a:t>
            </a: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105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年「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無報酬」的實驗中，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分配金額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總數是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1000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元，提議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者和反應者的答案平均值分別為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474.49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元與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453.13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元。換算成比例，顯示在「無報酬」的實驗中，提議者傾向給予更小的金額，而反應者則是要求更多的金額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。</a:t>
            </a:r>
            <a:endParaRPr lang="en-US" altLang="zh-TW" dirty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" y="-9055"/>
            <a:ext cx="12192000" cy="950615"/>
          </a:xfrm>
          <a:prstGeom prst="rect">
            <a:avLst/>
          </a:prstGeom>
          <a:solidFill>
            <a:srgbClr val="E6E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流程圖: 結束點 4"/>
          <p:cNvSpPr/>
          <p:nvPr/>
        </p:nvSpPr>
        <p:spPr>
          <a:xfrm>
            <a:off x="6708919" y="287519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831140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現階段成果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7" name="流程圖: 結束點 6"/>
          <p:cNvSpPr/>
          <p:nvPr/>
        </p:nvSpPr>
        <p:spPr>
          <a:xfrm>
            <a:off x="4286363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408584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研究方法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9" name="流程圖: 結束點 8"/>
          <p:cNvSpPr/>
          <p:nvPr/>
        </p:nvSpPr>
        <p:spPr>
          <a:xfrm>
            <a:off x="1863807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986028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計畫緣起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1" name="流程圖: 結束點 10"/>
          <p:cNvSpPr/>
          <p:nvPr/>
        </p:nvSpPr>
        <p:spPr>
          <a:xfrm>
            <a:off x="9131475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253696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聯絡我們！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cxnSp>
        <p:nvCxnSpPr>
          <p:cNvPr id="13" name="直線接點 12"/>
          <p:cNvCxnSpPr/>
          <p:nvPr/>
        </p:nvCxnSpPr>
        <p:spPr>
          <a:xfrm flipV="1">
            <a:off x="3829811" y="516047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6259280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8672719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4B89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6" y="195610"/>
            <a:ext cx="658425" cy="634039"/>
          </a:xfrm>
          <a:prstGeom prst="rect">
            <a:avLst/>
          </a:prstGeom>
        </p:spPr>
      </p:pic>
      <p:sp>
        <p:nvSpPr>
          <p:cNvPr id="23" name="流程圖: 結束點 22"/>
          <p:cNvSpPr/>
          <p:nvPr/>
        </p:nvSpPr>
        <p:spPr>
          <a:xfrm>
            <a:off x="1294524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1416745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受試者背景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5" name="流程圖: 結束點 24"/>
          <p:cNvSpPr/>
          <p:nvPr/>
        </p:nvSpPr>
        <p:spPr>
          <a:xfrm>
            <a:off x="3839906" y="1151597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3962127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實驗結果分析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7" name="流程圖: 結束點 26"/>
          <p:cNvSpPr/>
          <p:nvPr/>
        </p:nvSpPr>
        <p:spPr>
          <a:xfrm>
            <a:off x="6385288" y="1151965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6507509" y="1195498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測後問卷分析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9" name="流程圖: 結束點 28"/>
          <p:cNvSpPr/>
          <p:nvPr/>
        </p:nvSpPr>
        <p:spPr>
          <a:xfrm>
            <a:off x="8930670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9052891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結論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468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20766" y="2106843"/>
            <a:ext cx="10758535" cy="264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en-US" altLang="zh-TW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4. </a:t>
            </a: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最後通牒賽局</a:t>
            </a: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性別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：女性身為提議者時較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男性願意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給予對方更多的金額，而在身為反應者時也較願意接受較低的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金額。</a:t>
            </a:r>
            <a:endParaRPr lang="zh-TW" altLang="en-US" dirty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學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群：沒有明顯的學院效應。由於受試者被隨機指定扮演提議者或反應者的角色，因此造成許多分項的人數較為不足，恐無法反映該學院的行為趨勢。</a:t>
            </a:r>
            <a:endParaRPr lang="en-US" altLang="zh-TW" dirty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" y="-9055"/>
            <a:ext cx="12192000" cy="950615"/>
          </a:xfrm>
          <a:prstGeom prst="rect">
            <a:avLst/>
          </a:prstGeom>
          <a:solidFill>
            <a:srgbClr val="E6E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流程圖: 結束點 4"/>
          <p:cNvSpPr/>
          <p:nvPr/>
        </p:nvSpPr>
        <p:spPr>
          <a:xfrm>
            <a:off x="6708919" y="287519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831140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現階段成果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7" name="流程圖: 結束點 6"/>
          <p:cNvSpPr/>
          <p:nvPr/>
        </p:nvSpPr>
        <p:spPr>
          <a:xfrm>
            <a:off x="4286363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408584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研究方法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9" name="流程圖: 結束點 8"/>
          <p:cNvSpPr/>
          <p:nvPr/>
        </p:nvSpPr>
        <p:spPr>
          <a:xfrm>
            <a:off x="1863807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986028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計畫緣起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1" name="流程圖: 結束點 10"/>
          <p:cNvSpPr/>
          <p:nvPr/>
        </p:nvSpPr>
        <p:spPr>
          <a:xfrm>
            <a:off x="9131475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253696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聯絡我們！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cxnSp>
        <p:nvCxnSpPr>
          <p:cNvPr id="13" name="直線接點 12"/>
          <p:cNvCxnSpPr/>
          <p:nvPr/>
        </p:nvCxnSpPr>
        <p:spPr>
          <a:xfrm flipV="1">
            <a:off x="3829811" y="516047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6259280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8672719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4B89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6" y="195610"/>
            <a:ext cx="658425" cy="634039"/>
          </a:xfrm>
          <a:prstGeom prst="rect">
            <a:avLst/>
          </a:prstGeom>
        </p:spPr>
      </p:pic>
      <p:sp>
        <p:nvSpPr>
          <p:cNvPr id="23" name="流程圖: 結束點 22"/>
          <p:cNvSpPr/>
          <p:nvPr/>
        </p:nvSpPr>
        <p:spPr>
          <a:xfrm>
            <a:off x="1294524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1416745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受試者背景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5" name="流程圖: 結束點 24"/>
          <p:cNvSpPr/>
          <p:nvPr/>
        </p:nvSpPr>
        <p:spPr>
          <a:xfrm>
            <a:off x="3839906" y="1151597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3962127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實驗結果分析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7" name="流程圖: 結束點 26"/>
          <p:cNvSpPr/>
          <p:nvPr/>
        </p:nvSpPr>
        <p:spPr>
          <a:xfrm>
            <a:off x="6385288" y="1151965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6507509" y="1195498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測後問卷分析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9" name="流程圖: 結束點 28"/>
          <p:cNvSpPr/>
          <p:nvPr/>
        </p:nvSpPr>
        <p:spPr>
          <a:xfrm>
            <a:off x="8930670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9052891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結論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3418725" y="4952234"/>
            <a:ext cx="5336444" cy="1530036"/>
          </a:xfrm>
          <a:prstGeom prst="ellipse">
            <a:avLst/>
          </a:prstGeom>
          <a:noFill/>
          <a:ln w="57150">
            <a:solidFill>
              <a:srgbClr val="DAD2B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4025306" y="5278159"/>
            <a:ext cx="4140329" cy="857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 smtClean="0">
                <a:solidFill>
                  <a:srgbClr val="E6E1D5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放兩張圖</a:t>
            </a:r>
            <a:endParaRPr lang="zh-TW" altLang="en-US" sz="4800" b="1" dirty="0">
              <a:solidFill>
                <a:srgbClr val="E6E1D5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087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14468" y="2019552"/>
            <a:ext cx="10758535" cy="384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測後問卷分析</a:t>
            </a:r>
            <a:endParaRPr lang="en-US" altLang="zh-TW" sz="2800" b="1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以下比例數字代表選擇此項的人數比例。受試者作答時選項可以多重選擇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。</a:t>
            </a:r>
            <a:endParaRPr lang="en-US" altLang="zh-TW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en-US" altLang="zh-TW" sz="2800" b="1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1.</a:t>
            </a:r>
            <a:r>
              <a:rPr lang="zh-TW" altLang="en-US" sz="2800" b="1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 囚犯兩難賽局</a:t>
            </a: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合作者的合作因子：兩版本中「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誠信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」都是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最重要的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因子。</a:t>
            </a:r>
            <a:endParaRPr lang="en-US" altLang="zh-TW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促進背叛者合作的因子：兩版本中「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朋友」都是最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有效的因子，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第二則為「往後仍有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機會與對方交易」。</a:t>
            </a: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2016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年「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無報酬」實驗亦顯示「朋友」是最能促進合作的因子，和今年的結果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相同；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至於懲罰性的方式，是在所有選項中最不能促成合作的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因素。</a:t>
            </a:r>
            <a:endParaRPr lang="zh-TW" altLang="en-US" dirty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" y="-9055"/>
            <a:ext cx="12192000" cy="950615"/>
          </a:xfrm>
          <a:prstGeom prst="rect">
            <a:avLst/>
          </a:prstGeom>
          <a:solidFill>
            <a:srgbClr val="E6E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流程圖: 結束點 4"/>
          <p:cNvSpPr/>
          <p:nvPr/>
        </p:nvSpPr>
        <p:spPr>
          <a:xfrm>
            <a:off x="6708919" y="287519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831140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現階段成果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7" name="流程圖: 結束點 6"/>
          <p:cNvSpPr/>
          <p:nvPr/>
        </p:nvSpPr>
        <p:spPr>
          <a:xfrm>
            <a:off x="4286363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408584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研究方法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9" name="流程圖: 結束點 8"/>
          <p:cNvSpPr/>
          <p:nvPr/>
        </p:nvSpPr>
        <p:spPr>
          <a:xfrm>
            <a:off x="1863807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986028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計畫緣起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1" name="流程圖: 結束點 10"/>
          <p:cNvSpPr/>
          <p:nvPr/>
        </p:nvSpPr>
        <p:spPr>
          <a:xfrm>
            <a:off x="9131475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253696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聯絡我們！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cxnSp>
        <p:nvCxnSpPr>
          <p:cNvPr id="13" name="直線接點 12"/>
          <p:cNvCxnSpPr/>
          <p:nvPr/>
        </p:nvCxnSpPr>
        <p:spPr>
          <a:xfrm flipV="1">
            <a:off x="3829811" y="516047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6259280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8672719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4B89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6" y="195610"/>
            <a:ext cx="658425" cy="634039"/>
          </a:xfrm>
          <a:prstGeom prst="rect">
            <a:avLst/>
          </a:prstGeom>
        </p:spPr>
      </p:pic>
      <p:sp>
        <p:nvSpPr>
          <p:cNvPr id="17" name="流程圖: 結束點 16"/>
          <p:cNvSpPr/>
          <p:nvPr/>
        </p:nvSpPr>
        <p:spPr>
          <a:xfrm>
            <a:off x="1294524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416745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受試者背景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9" name="流程圖: 結束點 18"/>
          <p:cNvSpPr/>
          <p:nvPr/>
        </p:nvSpPr>
        <p:spPr>
          <a:xfrm>
            <a:off x="3839906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3962127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實驗結果分析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1" name="流程圖: 結束點 20"/>
          <p:cNvSpPr/>
          <p:nvPr/>
        </p:nvSpPr>
        <p:spPr>
          <a:xfrm>
            <a:off x="6385288" y="1151965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6507509" y="1195498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測後問卷分析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3" name="流程圖: 結束點 22"/>
          <p:cNvSpPr/>
          <p:nvPr/>
        </p:nvSpPr>
        <p:spPr>
          <a:xfrm>
            <a:off x="8930670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9052891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結論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3418725" y="5857593"/>
            <a:ext cx="5336444" cy="1530036"/>
          </a:xfrm>
          <a:prstGeom prst="ellipse">
            <a:avLst/>
          </a:prstGeom>
          <a:noFill/>
          <a:ln w="57150">
            <a:solidFill>
              <a:srgbClr val="DAD2B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4025306" y="6183518"/>
            <a:ext cx="4140329" cy="857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 smtClean="0">
                <a:solidFill>
                  <a:srgbClr val="E6E1D5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放兩張圖</a:t>
            </a:r>
            <a:endParaRPr lang="zh-TW" altLang="en-US" sz="4800" b="1" dirty="0">
              <a:solidFill>
                <a:srgbClr val="E6E1D5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662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14468" y="2019552"/>
            <a:ext cx="10758535" cy="264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en-US" altLang="zh-TW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2.</a:t>
            </a: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 志願者兩難賽局</a:t>
            </a: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合作者的合作因子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：兩版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本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的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最重要因子均是「既有習慣」，另兩個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因子差異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並不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明顯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，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顯示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良好習慣的培養對於促進倫理實踐可以產生正面的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作用。</a:t>
            </a:r>
            <a:endParaRPr lang="en-US" altLang="zh-TW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促進背叛者合作的因子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：兩版本均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是「給予獎金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」最為重要，「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公開決定」則是在一般版中具有較大的促成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效果，「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口頭勸說」的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效果相對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偏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低。</a:t>
            </a:r>
            <a:endParaRPr lang="zh-TW" altLang="en-US" dirty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" y="-9055"/>
            <a:ext cx="12192000" cy="950615"/>
          </a:xfrm>
          <a:prstGeom prst="rect">
            <a:avLst/>
          </a:prstGeom>
          <a:solidFill>
            <a:srgbClr val="E6E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流程圖: 結束點 4"/>
          <p:cNvSpPr/>
          <p:nvPr/>
        </p:nvSpPr>
        <p:spPr>
          <a:xfrm>
            <a:off x="6708919" y="287519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831140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現階段成果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7" name="流程圖: 結束點 6"/>
          <p:cNvSpPr/>
          <p:nvPr/>
        </p:nvSpPr>
        <p:spPr>
          <a:xfrm>
            <a:off x="4286363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408584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研究方法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9" name="流程圖: 結束點 8"/>
          <p:cNvSpPr/>
          <p:nvPr/>
        </p:nvSpPr>
        <p:spPr>
          <a:xfrm>
            <a:off x="1863807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986028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計畫緣起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1" name="流程圖: 結束點 10"/>
          <p:cNvSpPr/>
          <p:nvPr/>
        </p:nvSpPr>
        <p:spPr>
          <a:xfrm>
            <a:off x="9131475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253696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聯絡我們！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cxnSp>
        <p:nvCxnSpPr>
          <p:cNvPr id="13" name="直線接點 12"/>
          <p:cNvCxnSpPr/>
          <p:nvPr/>
        </p:nvCxnSpPr>
        <p:spPr>
          <a:xfrm flipV="1">
            <a:off x="3829811" y="516047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6259280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8672719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4B89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6" y="195610"/>
            <a:ext cx="658425" cy="634039"/>
          </a:xfrm>
          <a:prstGeom prst="rect">
            <a:avLst/>
          </a:prstGeom>
        </p:spPr>
      </p:pic>
      <p:sp>
        <p:nvSpPr>
          <p:cNvPr id="17" name="流程圖: 結束點 16"/>
          <p:cNvSpPr/>
          <p:nvPr/>
        </p:nvSpPr>
        <p:spPr>
          <a:xfrm>
            <a:off x="1294524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416745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受試者背景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9" name="流程圖: 結束點 18"/>
          <p:cNvSpPr/>
          <p:nvPr/>
        </p:nvSpPr>
        <p:spPr>
          <a:xfrm>
            <a:off x="3839906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3962127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實驗結果分析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1" name="流程圖: 結束點 20"/>
          <p:cNvSpPr/>
          <p:nvPr/>
        </p:nvSpPr>
        <p:spPr>
          <a:xfrm>
            <a:off x="6385288" y="1151965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6507509" y="1195498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測後問卷分析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3" name="流程圖: 結束點 22"/>
          <p:cNvSpPr/>
          <p:nvPr/>
        </p:nvSpPr>
        <p:spPr>
          <a:xfrm>
            <a:off x="8930670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9052891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結論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3418725" y="5006571"/>
            <a:ext cx="5336444" cy="1530036"/>
          </a:xfrm>
          <a:prstGeom prst="ellipse">
            <a:avLst/>
          </a:prstGeom>
          <a:noFill/>
          <a:ln w="57150">
            <a:solidFill>
              <a:srgbClr val="DAD2B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4025306" y="5332496"/>
            <a:ext cx="4140329" cy="857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 smtClean="0">
                <a:solidFill>
                  <a:srgbClr val="E6E1D5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放兩張圖</a:t>
            </a:r>
            <a:endParaRPr lang="zh-TW" altLang="en-US" sz="4800" b="1" dirty="0">
              <a:solidFill>
                <a:srgbClr val="E6E1D5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466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14468" y="2019552"/>
            <a:ext cx="10758535" cy="264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en-US" altLang="zh-TW" sz="2800" b="1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3</a:t>
            </a:r>
            <a:r>
              <a:rPr lang="en-US" altLang="zh-TW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.</a:t>
            </a: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 圍捕公鹿賽局</a:t>
            </a:r>
            <a:endParaRPr lang="zh-TW" altLang="en-US" dirty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合作者的合作因子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：兩版本均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顯示最重要因子均是「守諾」，第二重要因子均是「友誼」，最末為「利益」。「守諾」比起其他兩個因子高出許多，而在倫理版本中「利益」的考量明顯偏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低。</a:t>
            </a:r>
            <a:endParaRPr lang="zh-TW" altLang="en-US" dirty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促進背叛者合作的因子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：兩版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本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最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重要促成合作因子均是「公開決定」，第二重要因子是「團體制裁」，效益最小的則是「事前勸說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」。</a:t>
            </a:r>
            <a:endParaRPr lang="zh-TW" altLang="en-US" dirty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" y="-9055"/>
            <a:ext cx="12192000" cy="950615"/>
          </a:xfrm>
          <a:prstGeom prst="rect">
            <a:avLst/>
          </a:prstGeom>
          <a:solidFill>
            <a:srgbClr val="E6E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流程圖: 結束點 4"/>
          <p:cNvSpPr/>
          <p:nvPr/>
        </p:nvSpPr>
        <p:spPr>
          <a:xfrm>
            <a:off x="6708919" y="287519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831140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現階段成果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7" name="流程圖: 結束點 6"/>
          <p:cNvSpPr/>
          <p:nvPr/>
        </p:nvSpPr>
        <p:spPr>
          <a:xfrm>
            <a:off x="4286363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408584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研究方法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9" name="流程圖: 結束點 8"/>
          <p:cNvSpPr/>
          <p:nvPr/>
        </p:nvSpPr>
        <p:spPr>
          <a:xfrm>
            <a:off x="1863807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986028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計畫緣起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1" name="流程圖: 結束點 10"/>
          <p:cNvSpPr/>
          <p:nvPr/>
        </p:nvSpPr>
        <p:spPr>
          <a:xfrm>
            <a:off x="9131475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253696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聯絡我們！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cxnSp>
        <p:nvCxnSpPr>
          <p:cNvPr id="13" name="直線接點 12"/>
          <p:cNvCxnSpPr/>
          <p:nvPr/>
        </p:nvCxnSpPr>
        <p:spPr>
          <a:xfrm flipV="1">
            <a:off x="3829811" y="516047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6259280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8672719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4B89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6" y="195610"/>
            <a:ext cx="658425" cy="634039"/>
          </a:xfrm>
          <a:prstGeom prst="rect">
            <a:avLst/>
          </a:prstGeom>
        </p:spPr>
      </p:pic>
      <p:sp>
        <p:nvSpPr>
          <p:cNvPr id="17" name="流程圖: 結束點 16"/>
          <p:cNvSpPr/>
          <p:nvPr/>
        </p:nvSpPr>
        <p:spPr>
          <a:xfrm>
            <a:off x="1294524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416745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受試者背景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9" name="流程圖: 結束點 18"/>
          <p:cNvSpPr/>
          <p:nvPr/>
        </p:nvSpPr>
        <p:spPr>
          <a:xfrm>
            <a:off x="3839906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3962127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實驗結果分析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1" name="流程圖: 結束點 20"/>
          <p:cNvSpPr/>
          <p:nvPr/>
        </p:nvSpPr>
        <p:spPr>
          <a:xfrm>
            <a:off x="6385288" y="1151965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6507509" y="1195498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測後問卷分析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3" name="流程圖: 結束點 22"/>
          <p:cNvSpPr/>
          <p:nvPr/>
        </p:nvSpPr>
        <p:spPr>
          <a:xfrm>
            <a:off x="8930670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9052891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結論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3418725" y="5006571"/>
            <a:ext cx="5336444" cy="1530036"/>
          </a:xfrm>
          <a:prstGeom prst="ellipse">
            <a:avLst/>
          </a:prstGeom>
          <a:noFill/>
          <a:ln w="57150">
            <a:solidFill>
              <a:srgbClr val="DAD2B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4025306" y="5332496"/>
            <a:ext cx="4140329" cy="857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 smtClean="0">
                <a:solidFill>
                  <a:srgbClr val="E6E1D5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放兩張圖</a:t>
            </a:r>
            <a:endParaRPr lang="zh-TW" altLang="en-US" sz="4800" b="1" dirty="0">
              <a:solidFill>
                <a:srgbClr val="E6E1D5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003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14468" y="2019552"/>
            <a:ext cx="10758535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en-US" altLang="zh-TW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4.</a:t>
            </a: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 最後通牒賽局</a:t>
            </a:r>
            <a:endParaRPr lang="zh-TW" altLang="en-US" dirty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兩版本均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顯示提議者最重要的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考量是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「公平」，其他依序是「取得認同」、「利益」及「擔心被拒絕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」；反應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者最重要的考量因素是「公平」，其他依序是「利益」、「寧為玉碎不為瓦全」及「擔心錢太少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」。</a:t>
            </a:r>
            <a:endParaRPr lang="en-US" altLang="zh-TW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</a:t>
            </a:r>
            <a:r>
              <a:rPr lang="en-US" altLang="zh-TW" dirty="0" err="1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Camerer</a:t>
            </a: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(2003</a:t>
            </a: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)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 指出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，當提議者給予反應者慷慨金額的考量有二：公平考量以及擔心被拒絕。本研究結果則是公平的考量遠高於擔心被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拒絕。</a:t>
            </a:r>
            <a:endParaRPr lang="zh-TW" altLang="en-US" dirty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" y="-9055"/>
            <a:ext cx="12192000" cy="950615"/>
          </a:xfrm>
          <a:prstGeom prst="rect">
            <a:avLst/>
          </a:prstGeom>
          <a:solidFill>
            <a:srgbClr val="E6E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流程圖: 結束點 4"/>
          <p:cNvSpPr/>
          <p:nvPr/>
        </p:nvSpPr>
        <p:spPr>
          <a:xfrm>
            <a:off x="6708919" y="287519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831140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現階段成果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7" name="流程圖: 結束點 6"/>
          <p:cNvSpPr/>
          <p:nvPr/>
        </p:nvSpPr>
        <p:spPr>
          <a:xfrm>
            <a:off x="4286363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408584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研究方法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9" name="流程圖: 結束點 8"/>
          <p:cNvSpPr/>
          <p:nvPr/>
        </p:nvSpPr>
        <p:spPr>
          <a:xfrm>
            <a:off x="1863807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986028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計畫緣起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1" name="流程圖: 結束點 10"/>
          <p:cNvSpPr/>
          <p:nvPr/>
        </p:nvSpPr>
        <p:spPr>
          <a:xfrm>
            <a:off x="9131475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253696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聯絡我們！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cxnSp>
        <p:nvCxnSpPr>
          <p:cNvPr id="13" name="直線接點 12"/>
          <p:cNvCxnSpPr/>
          <p:nvPr/>
        </p:nvCxnSpPr>
        <p:spPr>
          <a:xfrm flipV="1">
            <a:off x="3829811" y="516047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6259280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8672719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4B89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6" y="195610"/>
            <a:ext cx="658425" cy="634039"/>
          </a:xfrm>
          <a:prstGeom prst="rect">
            <a:avLst/>
          </a:prstGeom>
        </p:spPr>
      </p:pic>
      <p:sp>
        <p:nvSpPr>
          <p:cNvPr id="17" name="流程圖: 結束點 16"/>
          <p:cNvSpPr/>
          <p:nvPr/>
        </p:nvSpPr>
        <p:spPr>
          <a:xfrm>
            <a:off x="1294524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416745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受試者背景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9" name="流程圖: 結束點 18"/>
          <p:cNvSpPr/>
          <p:nvPr/>
        </p:nvSpPr>
        <p:spPr>
          <a:xfrm>
            <a:off x="3839906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3962127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實驗結果分析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1" name="流程圖: 結束點 20"/>
          <p:cNvSpPr/>
          <p:nvPr/>
        </p:nvSpPr>
        <p:spPr>
          <a:xfrm>
            <a:off x="6385288" y="1151965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6507509" y="1195498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測後問卷分析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3" name="流程圖: 結束點 22"/>
          <p:cNvSpPr/>
          <p:nvPr/>
        </p:nvSpPr>
        <p:spPr>
          <a:xfrm>
            <a:off x="8930670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9052891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結論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3418725" y="5151424"/>
            <a:ext cx="5336444" cy="1530036"/>
          </a:xfrm>
          <a:prstGeom prst="ellipse">
            <a:avLst/>
          </a:prstGeom>
          <a:noFill/>
          <a:ln w="57150">
            <a:solidFill>
              <a:srgbClr val="DAD2B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4025306" y="5477349"/>
            <a:ext cx="4140329" cy="857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 smtClean="0">
                <a:solidFill>
                  <a:srgbClr val="E6E1D5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放兩張圖</a:t>
            </a:r>
            <a:endParaRPr lang="zh-TW" altLang="en-US" sz="4800" b="1" dirty="0">
              <a:solidFill>
                <a:srgbClr val="E6E1D5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915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14468" y="2023563"/>
            <a:ext cx="10758535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結論</a:t>
            </a:r>
            <a:endParaRPr lang="en-US" altLang="zh-TW" sz="2800" b="1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就現階段研究成果，可以發現學生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在志願者兩難賽局的合作比例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比囚犯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兩難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和圍捕公鹿賽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局高出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許多；在給予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倫理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提示時，囚犯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兩難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和圍捕公鹿賽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局的合作比例均會上升，前者的上升比例尤為明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顯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；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在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最後通牒賽局中，女性若為提議者時，傾向給予對方較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多金錢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，而身為反應者時也願意接受較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少金錢。</a:t>
            </a:r>
            <a:endParaRPr lang="en-US" altLang="zh-TW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而由測後問卷的分析，可以觀察到在前三個模型（最後通牒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、志願者兩難、圍捕公鹿賽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局），合作者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的重要考量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因子有</a:t>
            </a:r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誠信</a:t>
            </a:r>
            <a:r>
              <a:rPr lang="zh-TW" altLang="en-US" b="1" dirty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、既有習慣、守</a:t>
            </a:r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諾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；而可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促進背叛者合作的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因子則有</a:t>
            </a:r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友誼</a:t>
            </a:r>
            <a:r>
              <a:rPr lang="zh-TW" altLang="en-US" b="1" dirty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、獎金、公開</a:t>
            </a:r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決定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。在最後通牒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賽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局中，提議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者和反應者均以</a:t>
            </a:r>
            <a:r>
              <a:rPr lang="zh-TW" altLang="en-US" b="1" dirty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公平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為最重要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考量。</a:t>
            </a:r>
            <a:endParaRPr lang="en-US" altLang="zh-TW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未來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針對實驗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結果，希望可發展</a:t>
            </a:r>
            <a:r>
              <a:rPr lang="zh-TW" altLang="en-US" b="1" dirty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進階版的實驗</a:t>
            </a:r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模型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；針對測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後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問卷，希望可發展</a:t>
            </a:r>
            <a:r>
              <a:rPr lang="zh-TW" altLang="en-US" b="1" dirty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有效的教學</a:t>
            </a:r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策略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。因此期待能與更多班級、校園團體合作，以蒐集更多樣化的樣本數據！</a:t>
            </a:r>
            <a:endParaRPr lang="en-US" altLang="zh-TW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" y="-9055"/>
            <a:ext cx="12192000" cy="950615"/>
          </a:xfrm>
          <a:prstGeom prst="rect">
            <a:avLst/>
          </a:prstGeom>
          <a:solidFill>
            <a:srgbClr val="E6E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流程圖: 結束點 4"/>
          <p:cNvSpPr/>
          <p:nvPr/>
        </p:nvSpPr>
        <p:spPr>
          <a:xfrm>
            <a:off x="6708919" y="287519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831140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現階段成果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7" name="流程圖: 結束點 6"/>
          <p:cNvSpPr/>
          <p:nvPr/>
        </p:nvSpPr>
        <p:spPr>
          <a:xfrm>
            <a:off x="4286363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408584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研究方法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9" name="流程圖: 結束點 8"/>
          <p:cNvSpPr/>
          <p:nvPr/>
        </p:nvSpPr>
        <p:spPr>
          <a:xfrm>
            <a:off x="1863807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986028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計畫緣起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1" name="流程圖: 結束點 10"/>
          <p:cNvSpPr/>
          <p:nvPr/>
        </p:nvSpPr>
        <p:spPr>
          <a:xfrm>
            <a:off x="9131475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253696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聯絡我們！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cxnSp>
        <p:nvCxnSpPr>
          <p:cNvPr id="13" name="直線接點 12"/>
          <p:cNvCxnSpPr/>
          <p:nvPr/>
        </p:nvCxnSpPr>
        <p:spPr>
          <a:xfrm flipV="1">
            <a:off x="3829811" y="516047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6259280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8672719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4B89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6" y="195610"/>
            <a:ext cx="658425" cy="634039"/>
          </a:xfrm>
          <a:prstGeom prst="rect">
            <a:avLst/>
          </a:prstGeom>
        </p:spPr>
      </p:pic>
      <p:sp>
        <p:nvSpPr>
          <p:cNvPr id="17" name="流程圖: 結束點 16"/>
          <p:cNvSpPr/>
          <p:nvPr/>
        </p:nvSpPr>
        <p:spPr>
          <a:xfrm>
            <a:off x="1294524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416745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受試者背景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9" name="流程圖: 結束點 18"/>
          <p:cNvSpPr/>
          <p:nvPr/>
        </p:nvSpPr>
        <p:spPr>
          <a:xfrm>
            <a:off x="3839906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3962127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實驗結果分析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1" name="流程圖: 結束點 20"/>
          <p:cNvSpPr/>
          <p:nvPr/>
        </p:nvSpPr>
        <p:spPr>
          <a:xfrm>
            <a:off x="6385288" y="1151965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6507509" y="1195498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測後問卷分析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3" name="流程圖: 結束點 22"/>
          <p:cNvSpPr/>
          <p:nvPr/>
        </p:nvSpPr>
        <p:spPr>
          <a:xfrm>
            <a:off x="8930670" y="1151597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9052891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結論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23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91"/>
          <a:stretch/>
        </p:blipFill>
        <p:spPr>
          <a:xfrm>
            <a:off x="0" y="0"/>
            <a:ext cx="12192000" cy="685347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334286" y="2248022"/>
            <a:ext cx="7523427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zh-TW" altLang="en-US" sz="2000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計畫主持人</a:t>
            </a:r>
            <a:endParaRPr lang="en-US" altLang="zh-TW" sz="2000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 algn="ctr">
              <a:lnSpc>
                <a:spcPts val="3500"/>
              </a:lnSpc>
            </a:pPr>
            <a:r>
              <a:rPr lang="zh-TW" altLang="en-US" sz="2000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劉啟民　教授</a:t>
            </a:r>
            <a:endParaRPr lang="en-US" altLang="zh-TW" sz="2000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 algn="ctr">
              <a:lnSpc>
                <a:spcPts val="3500"/>
              </a:lnSpc>
            </a:pPr>
            <a:r>
              <a:rPr lang="zh-TW" altLang="en-US" sz="2000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建國科技大學通識教育中心</a:t>
            </a:r>
            <a:endParaRPr lang="en-US" altLang="zh-TW" sz="2000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 algn="ctr">
              <a:lnSpc>
                <a:spcPts val="3500"/>
              </a:lnSpc>
            </a:pPr>
            <a:endParaRPr lang="en-US" altLang="zh-TW" sz="2000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 algn="ctr">
              <a:lnSpc>
                <a:spcPts val="3500"/>
              </a:lnSpc>
            </a:pPr>
            <a:endParaRPr lang="en-US" altLang="zh-TW" sz="2000" dirty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 algn="ctr">
              <a:lnSpc>
                <a:spcPts val="3500"/>
              </a:lnSpc>
            </a:pP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研究助理</a:t>
            </a:r>
          </a:p>
          <a:p>
            <a:pPr algn="ctr">
              <a:lnSpc>
                <a:spcPts val="3500"/>
              </a:lnSpc>
            </a:pP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吳祐萱（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2016 - 2018</a:t>
            </a: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）國立台灣師範大學國文學系</a:t>
            </a:r>
          </a:p>
          <a:p>
            <a:pPr algn="ctr">
              <a:lnSpc>
                <a:spcPts val="3500"/>
              </a:lnSpc>
            </a:pP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林雨新（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2018</a:t>
            </a: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）國立臺灣大學資訊管理學系</a:t>
            </a:r>
            <a:endParaRPr lang="en-US" altLang="zh-TW" sz="2000" dirty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 algn="ctr">
              <a:lnSpc>
                <a:spcPts val="3500"/>
              </a:lnSpc>
            </a:pP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吳雨璇（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2018 -</a:t>
            </a: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 ）國立臺北大學不動產與城鄉環境學</a:t>
            </a:r>
            <a:r>
              <a:rPr lang="zh-TW" altLang="en-US" sz="2000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系</a:t>
            </a:r>
            <a:endParaRPr lang="zh-TW" altLang="en-US" sz="2000" dirty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4143" y1="36268" x2="64143" y2="36268"/>
                        <a14:foregroundMark x1="44223" y1="41549" x2="44223" y2="41549"/>
                        <a14:foregroundMark x1="38645" y1="46479" x2="38645" y2="46479"/>
                        <a14:foregroundMark x1="70916" y1="54225" x2="70916" y2="54225"/>
                      </a14:backgroundRemoval>
                    </a14:imgEffect>
                  </a14:imgLayer>
                </a14:imgProps>
              </a:ext>
            </a:extLst>
          </a:blip>
          <a:srcRect b="18068"/>
          <a:stretch/>
        </p:blipFill>
        <p:spPr>
          <a:xfrm>
            <a:off x="5808615" y="1865010"/>
            <a:ext cx="556662" cy="51604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9210" y1="44444" x2="29210" y2="44444"/>
                        <a14:foregroundMark x1="37113" y1="45370" x2="37113" y2="45370"/>
                        <a14:foregroundMark x1="43643" y1="50926" x2="43643" y2="50926"/>
                        <a14:foregroundMark x1="54296" y1="51852" x2="54296" y2="51852"/>
                        <a14:foregroundMark x1="60137" y1="46296" x2="60137" y2="46296"/>
                        <a14:foregroundMark x1="69416" y1="45370" x2="69416" y2="45370"/>
                        <a14:foregroundMark x1="64948" y1="30556" x2="64948" y2="30556"/>
                        <a14:foregroundMark x1="48797" y1="32870" x2="48797" y2="32870"/>
                        <a14:foregroundMark x1="32990" y1="31019" x2="32990" y2="310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6987" y="4062352"/>
            <a:ext cx="796132" cy="59094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325232" y="363166"/>
            <a:ext cx="7523427" cy="1393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科技部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106</a:t>
            </a: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年度專題計畫研究成果</a:t>
            </a:r>
          </a:p>
          <a:p>
            <a:pPr algn="ctr">
              <a:lnSpc>
                <a:spcPts val="3500"/>
              </a:lnSpc>
            </a:pP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計畫編號：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MOST 106-2511-S-270-002</a:t>
            </a:r>
          </a:p>
          <a:p>
            <a:pPr algn="ctr">
              <a:lnSpc>
                <a:spcPts val="35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2018</a:t>
            </a: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年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10</a:t>
            </a: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月</a:t>
            </a:r>
            <a:endParaRPr lang="zh-TW" altLang="en-US" sz="2000" dirty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396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字方塊 30"/>
          <p:cNvSpPr txBox="1"/>
          <p:nvPr/>
        </p:nvSpPr>
        <p:spPr>
          <a:xfrm>
            <a:off x="716732" y="1386866"/>
            <a:ext cx="10758535" cy="1746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zh-TW" altLang="en-US" sz="2800" b="1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聯絡我們</a:t>
            </a: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！</a:t>
            </a:r>
            <a:endParaRPr lang="en-US" altLang="zh-TW" sz="2800" b="1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對這個計畫有任何疑問或建議嗎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？想要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在您所屬的班級、社群進行此實驗嗎？</a:t>
            </a:r>
          </a:p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寄信到 </a:t>
            </a:r>
            <a:r>
              <a:rPr lang="en-US" altLang="zh-TW" b="1" dirty="0">
                <a:solidFill>
                  <a:srgbClr val="A08D59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liu.chimin@gmail.com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，或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在下方留下訊息，我們將盡快回覆！</a:t>
            </a:r>
          </a:p>
        </p:txBody>
      </p:sp>
      <p:sp>
        <p:nvSpPr>
          <p:cNvPr id="5" name="矩形 4"/>
          <p:cNvSpPr/>
          <p:nvPr/>
        </p:nvSpPr>
        <p:spPr>
          <a:xfrm>
            <a:off x="1895192" y="3512745"/>
            <a:ext cx="8401616" cy="2761307"/>
          </a:xfrm>
          <a:prstGeom prst="rect">
            <a:avLst/>
          </a:prstGeom>
          <a:noFill/>
          <a:ln w="5715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 flipV="1">
            <a:off x="1895192" y="4198522"/>
            <a:ext cx="8401616" cy="2287"/>
          </a:xfrm>
          <a:prstGeom prst="line">
            <a:avLst/>
          </a:prstGeom>
          <a:ln>
            <a:solidFill>
              <a:srgbClr val="C4B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011379" y="3637803"/>
            <a:ext cx="7523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DDD6C4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您的</a:t>
            </a:r>
            <a:r>
              <a:rPr lang="en-US" altLang="zh-TW" sz="2400" dirty="0" smtClean="0">
                <a:solidFill>
                  <a:srgbClr val="DDD6C4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e-mail</a:t>
            </a:r>
            <a:endParaRPr lang="zh-TW" altLang="en-US" sz="2400" dirty="0">
              <a:solidFill>
                <a:srgbClr val="DDD6C4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11379" y="4352949"/>
            <a:ext cx="7523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DDD6C4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訊息內容</a:t>
            </a:r>
            <a:endParaRPr lang="zh-TW" altLang="en-US" sz="2400" dirty="0">
              <a:solidFill>
                <a:srgbClr val="DDD6C4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" y="-9055"/>
            <a:ext cx="12192000" cy="950615"/>
          </a:xfrm>
          <a:prstGeom prst="rect">
            <a:avLst/>
          </a:prstGeom>
          <a:solidFill>
            <a:srgbClr val="E6E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4B89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6" y="195610"/>
            <a:ext cx="658425" cy="634039"/>
          </a:xfrm>
          <a:prstGeom prst="rect">
            <a:avLst/>
          </a:prstGeom>
        </p:spPr>
      </p:pic>
      <p:sp>
        <p:nvSpPr>
          <p:cNvPr id="11" name="流程圖: 結束點 10"/>
          <p:cNvSpPr/>
          <p:nvPr/>
        </p:nvSpPr>
        <p:spPr>
          <a:xfrm>
            <a:off x="6708919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831140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現階段成果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3" name="流程圖: 結束點 12"/>
          <p:cNvSpPr/>
          <p:nvPr/>
        </p:nvSpPr>
        <p:spPr>
          <a:xfrm>
            <a:off x="4286363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408584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研究方法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5" name="流程圖: 結束點 14"/>
          <p:cNvSpPr/>
          <p:nvPr/>
        </p:nvSpPr>
        <p:spPr>
          <a:xfrm>
            <a:off x="1863807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986028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計畫緣起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7" name="流程圖: 結束點 16"/>
          <p:cNvSpPr/>
          <p:nvPr/>
        </p:nvSpPr>
        <p:spPr>
          <a:xfrm>
            <a:off x="9131475" y="287519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9253696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聯絡我們！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3835558" y="516047"/>
            <a:ext cx="474658" cy="0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V="1">
            <a:off x="6259280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V="1">
            <a:off x="8672719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54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-9055"/>
            <a:ext cx="12192000" cy="950615"/>
          </a:xfrm>
          <a:prstGeom prst="rect">
            <a:avLst/>
          </a:prstGeom>
          <a:solidFill>
            <a:srgbClr val="E6E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4B89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6" y="195610"/>
            <a:ext cx="658425" cy="634039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716732" y="1205794"/>
            <a:ext cx="10758535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計畫緣起</a:t>
            </a:r>
            <a:endParaRPr lang="en-US" altLang="zh-TW" sz="2800" b="1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在這個科技發展變遷快速的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時代，倫理實踐成為極重要卻難以落實的問題。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近年來食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安、工安、環境等爭議，甚至是各行各業的專業倫理實踐，都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是大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家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關切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且重視的社會議題。然而從這些案例中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，我們都可以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見到倫理實踐程度低落的情況。長遠來看，倫理實踐度不高的社會，將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會使人們失去對彼此的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信任及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期待，產生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極大的負面效應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。</a:t>
            </a:r>
            <a:endParaRPr lang="en-US" altLang="zh-TW" dirty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國內的倫理道德教育，授課方式大多都傾向概念的傳授或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討論，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容易忽略理論與現實之間的巨大差異。在學習、接收資訊、內化反思後，更重要的是</a:t>
            </a:r>
            <a:r>
              <a:rPr lang="zh-TW" altLang="en-US" b="1" dirty="0">
                <a:solidFill>
                  <a:srgbClr val="A08D59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將智育層次的知識，落實於德育層次的實踐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。我們想檢驗的，正是此實踐的步驟。而實踐受到許多因素的影響，如利益、名聲、社會文化等。學生的決定，也就反映了校園倫理教育的實際成效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。</a:t>
            </a:r>
            <a:endParaRPr lang="en-US" altLang="zh-TW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因此我們設計了這個實驗，以賽局理論作為工具，期望能找出影響倫理實踐動機的因子，長遠目標為發展出有效提升倫理德育實踐的教學策略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。</a:t>
            </a:r>
            <a:endParaRPr lang="zh-TW" altLang="en-US" dirty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1" name="流程圖: 結束點 10"/>
          <p:cNvSpPr/>
          <p:nvPr/>
        </p:nvSpPr>
        <p:spPr>
          <a:xfrm>
            <a:off x="6708919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831140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現階段成果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5" name="流程圖: 結束點 14"/>
          <p:cNvSpPr/>
          <p:nvPr/>
        </p:nvSpPr>
        <p:spPr>
          <a:xfrm>
            <a:off x="4286363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4408584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研究方法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1" name="流程圖: 結束點 20"/>
          <p:cNvSpPr/>
          <p:nvPr/>
        </p:nvSpPr>
        <p:spPr>
          <a:xfrm>
            <a:off x="1863807" y="287519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1986028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計畫緣起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5" name="流程圖: 結束點 24"/>
          <p:cNvSpPr/>
          <p:nvPr/>
        </p:nvSpPr>
        <p:spPr>
          <a:xfrm>
            <a:off x="9131475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9253696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聯絡我們！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3835558" y="516047"/>
            <a:ext cx="474658" cy="0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V="1">
            <a:off x="6259280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V="1">
            <a:off x="8672719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55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字方塊 30"/>
          <p:cNvSpPr txBox="1"/>
          <p:nvPr/>
        </p:nvSpPr>
        <p:spPr>
          <a:xfrm>
            <a:off x="719849" y="1963014"/>
            <a:ext cx="10758535" cy="3695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研究方法</a:t>
            </a:r>
            <a:endParaRPr lang="en-US" altLang="zh-TW" sz="2800" b="1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</a:t>
            </a:r>
            <a:r>
              <a:rPr lang="zh-TW" altLang="en-US" b="1" dirty="0">
                <a:solidFill>
                  <a:srgbClr val="A08D59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賽局理論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（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Game Theory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）希望能瞭解並預測參與者的行為模式，分析他們做決定的情形。應用層面相當廣泛，與許多學科和領域都可以做結合。</a:t>
            </a: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其基本前提假設，是預設所有人都有</a:t>
            </a:r>
            <a:r>
              <a:rPr lang="zh-TW" altLang="en-US" b="1" dirty="0">
                <a:solidFill>
                  <a:srgbClr val="A08D59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經濟學上的理性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，指的是完全的自利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(self-interest)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，追求自身利益的極大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化。雖可簡化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模型的複雜程度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，但也因此必須進行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更深入且細膩的分析。</a:t>
            </a: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在實驗中，我們使用</a:t>
            </a:r>
            <a:r>
              <a:rPr lang="zh-TW" altLang="en-US" b="1" dirty="0">
                <a:solidFill>
                  <a:srgbClr val="A08D59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囚犯兩難、志願者兩難、圍捕公鹿、最後通牒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這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4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種不同的賽局模型，以觀察學生的選擇傾向。</a:t>
            </a:r>
          </a:p>
        </p:txBody>
      </p:sp>
      <p:sp>
        <p:nvSpPr>
          <p:cNvPr id="3" name="矩形 2"/>
          <p:cNvSpPr/>
          <p:nvPr/>
        </p:nvSpPr>
        <p:spPr>
          <a:xfrm>
            <a:off x="-1" y="-9055"/>
            <a:ext cx="12192000" cy="950615"/>
          </a:xfrm>
          <a:prstGeom prst="rect">
            <a:avLst/>
          </a:prstGeom>
          <a:solidFill>
            <a:srgbClr val="E6E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流程圖: 結束點 4"/>
          <p:cNvSpPr/>
          <p:nvPr/>
        </p:nvSpPr>
        <p:spPr>
          <a:xfrm>
            <a:off x="6708919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831140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現階段成果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7" name="流程圖: 結束點 6"/>
          <p:cNvSpPr/>
          <p:nvPr/>
        </p:nvSpPr>
        <p:spPr>
          <a:xfrm>
            <a:off x="4286363" y="287519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408584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研究方法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9" name="流程圖: 結束點 8"/>
          <p:cNvSpPr/>
          <p:nvPr/>
        </p:nvSpPr>
        <p:spPr>
          <a:xfrm>
            <a:off x="1863807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986028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計畫緣起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1" name="流程圖: 結束點 10"/>
          <p:cNvSpPr/>
          <p:nvPr/>
        </p:nvSpPr>
        <p:spPr>
          <a:xfrm>
            <a:off x="9131475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253696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聯絡我們！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cxnSp>
        <p:nvCxnSpPr>
          <p:cNvPr id="13" name="直線接點 12"/>
          <p:cNvCxnSpPr/>
          <p:nvPr/>
        </p:nvCxnSpPr>
        <p:spPr>
          <a:xfrm flipV="1">
            <a:off x="3829811" y="516047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6259280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8672719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4B89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6" y="195610"/>
            <a:ext cx="658425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9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16731" y="1466333"/>
            <a:ext cx="10758535" cy="4747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研究方法</a:t>
            </a:r>
            <a:endParaRPr lang="en-US" altLang="zh-TW" sz="2800" b="1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前三個賽局（囚犯兩難、志願者兩難、圍捕公鹿賽局），受試者均有兩個選項，分別是</a:t>
            </a:r>
            <a:r>
              <a:rPr lang="zh-TW" altLang="en-US" b="1" dirty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合作與背叛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；而最後通牒賽局則是</a:t>
            </a:r>
            <a:r>
              <a:rPr lang="zh-TW" altLang="en-US" b="1" dirty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金額的分配與接受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，與合作與背叛無關。</a:t>
            </a: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測驗時，受試者將逐一完成四個賽局的抉擇作答。</a:t>
            </a: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本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研究的實驗又分為「</a:t>
            </a:r>
            <a:r>
              <a:rPr lang="zh-TW" altLang="en-US" b="1" dirty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一般版本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」與「</a:t>
            </a:r>
            <a:r>
              <a:rPr lang="zh-TW" altLang="en-US" b="1" dirty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倫理版本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」。一般版本在進行賽局說明時不提供倫理提示，而倫理版本則在前三題的說明中分別加入倫理相關引導，其餘敘述不變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。</a:t>
            </a:r>
            <a:endParaRPr lang="en-US" altLang="zh-TW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為分析受試者作答與抉擇背後的因素，以及了解可能促成採用合作策略的有效因子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。在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完成賽局實驗後，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立即發下</a:t>
            </a:r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測後問卷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，請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受試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者勾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選採取合作策略的原因，或是能夠促進採取合作策略的因子。各題皆可複選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。</a:t>
            </a:r>
            <a:endParaRPr lang="zh-TW" altLang="en-US" dirty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" y="-9055"/>
            <a:ext cx="12192000" cy="950615"/>
          </a:xfrm>
          <a:prstGeom prst="rect">
            <a:avLst/>
          </a:prstGeom>
          <a:solidFill>
            <a:srgbClr val="E6E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流程圖: 結束點 4"/>
          <p:cNvSpPr/>
          <p:nvPr/>
        </p:nvSpPr>
        <p:spPr>
          <a:xfrm>
            <a:off x="6708919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831140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現階段成果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7" name="流程圖: 結束點 6"/>
          <p:cNvSpPr/>
          <p:nvPr/>
        </p:nvSpPr>
        <p:spPr>
          <a:xfrm>
            <a:off x="4286363" y="287519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408584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研究方法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9" name="流程圖: 結束點 8"/>
          <p:cNvSpPr/>
          <p:nvPr/>
        </p:nvSpPr>
        <p:spPr>
          <a:xfrm>
            <a:off x="1863807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986028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計畫緣起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1" name="流程圖: 結束點 10"/>
          <p:cNvSpPr/>
          <p:nvPr/>
        </p:nvSpPr>
        <p:spPr>
          <a:xfrm>
            <a:off x="9131475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253696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聯絡我們！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cxnSp>
        <p:nvCxnSpPr>
          <p:cNvPr id="13" name="直線接點 12"/>
          <p:cNvCxnSpPr/>
          <p:nvPr/>
        </p:nvCxnSpPr>
        <p:spPr>
          <a:xfrm flipV="1">
            <a:off x="3829811" y="516047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6259280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8672719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4B89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6" y="195610"/>
            <a:ext cx="658425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8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16731" y="1466333"/>
            <a:ext cx="10758535" cy="114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研究方法</a:t>
            </a:r>
            <a:endParaRPr lang="en-US" altLang="zh-TW" sz="2800" b="1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</a:t>
            </a:r>
          </a:p>
        </p:txBody>
      </p:sp>
      <p:sp>
        <p:nvSpPr>
          <p:cNvPr id="4" name="矩形 3"/>
          <p:cNvSpPr/>
          <p:nvPr/>
        </p:nvSpPr>
        <p:spPr>
          <a:xfrm>
            <a:off x="-1" y="-9055"/>
            <a:ext cx="12192000" cy="950615"/>
          </a:xfrm>
          <a:prstGeom prst="rect">
            <a:avLst/>
          </a:prstGeom>
          <a:solidFill>
            <a:srgbClr val="E6E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流程圖: 結束點 4"/>
          <p:cNvSpPr/>
          <p:nvPr/>
        </p:nvSpPr>
        <p:spPr>
          <a:xfrm>
            <a:off x="6708919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831140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現階段成果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7" name="流程圖: 結束點 6"/>
          <p:cNvSpPr/>
          <p:nvPr/>
        </p:nvSpPr>
        <p:spPr>
          <a:xfrm>
            <a:off x="4286363" y="287519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408584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研究方法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9" name="流程圖: 結束點 8"/>
          <p:cNvSpPr/>
          <p:nvPr/>
        </p:nvSpPr>
        <p:spPr>
          <a:xfrm>
            <a:off x="1863807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986028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計畫緣起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1" name="流程圖: 結束點 10"/>
          <p:cNvSpPr/>
          <p:nvPr/>
        </p:nvSpPr>
        <p:spPr>
          <a:xfrm>
            <a:off x="9131475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253696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聯絡我們！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cxnSp>
        <p:nvCxnSpPr>
          <p:cNvPr id="13" name="直線接點 12"/>
          <p:cNvCxnSpPr/>
          <p:nvPr/>
        </p:nvCxnSpPr>
        <p:spPr>
          <a:xfrm flipV="1">
            <a:off x="3829811" y="516047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6259280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8672719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4B89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6" y="195610"/>
            <a:ext cx="658425" cy="634039"/>
          </a:xfrm>
          <a:prstGeom prst="rect">
            <a:avLst/>
          </a:prstGeom>
        </p:spPr>
      </p:pic>
      <p:graphicFrame>
        <p:nvGraphicFramePr>
          <p:cNvPr id="19" name="資料庫圖表 18"/>
          <p:cNvGraphicFramePr/>
          <p:nvPr>
            <p:extLst>
              <p:ext uri="{D42A27DB-BD31-4B8C-83A1-F6EECF244321}">
                <p14:modId xmlns:p14="http://schemas.microsoft.com/office/powerpoint/2010/main" val="842207916"/>
              </p:ext>
            </p:extLst>
          </p:nvPr>
        </p:nvGraphicFramePr>
        <p:xfrm>
          <a:off x="493472" y="2610236"/>
          <a:ext cx="11225876" cy="1775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420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字方塊 30"/>
          <p:cNvSpPr txBox="1"/>
          <p:nvPr/>
        </p:nvSpPr>
        <p:spPr>
          <a:xfrm>
            <a:off x="537172" y="1558877"/>
            <a:ext cx="11117656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實驗流程</a:t>
            </a:r>
            <a:endParaRPr lang="en-US" altLang="zh-TW" sz="2800" b="1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所須材料為</a:t>
            </a:r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作</a:t>
            </a:r>
            <a:r>
              <a:rPr lang="zh-TW" altLang="en-US" b="1" dirty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答卷、測後</a:t>
            </a:r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問卷、演示</a:t>
            </a:r>
            <a:r>
              <a:rPr lang="zh-TW" altLang="en-US" b="1" dirty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簡報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。作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答卷與測後問卷每位受試者一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張，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實驗過程中不會記錄受試者的真實姓名，因此屬於匿名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的實驗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。演示簡報包含各題之文字敘述與相關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表格，由主持人逐一閱讀並控制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實驗進行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。</a:t>
            </a:r>
            <a:endParaRPr lang="en-US" altLang="zh-TW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第一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階段流程約十分鐘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，每小題做答時間皆為一分鐘。完畢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後進入第二階段測後問卷的填答。在兩階段都完成後，將受試者兩兩隨機配對，依編號</a:t>
            </a:r>
            <a:r>
              <a:rPr lang="zh-TW" altLang="en-US" b="1" dirty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發放等值文具報酬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。因此受試者的選擇策略，會影響到個人實際收穫的多寡，以及其他受試者的配對結果。</a:t>
            </a: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採用「有報酬」的實驗方式，是希望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能更真實地模擬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實際情境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，將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受試者心中真實想法和作答時的落差降至最低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。</a:t>
            </a:r>
            <a:endParaRPr lang="en-US" altLang="zh-TW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" y="-9055"/>
            <a:ext cx="12192000" cy="950615"/>
          </a:xfrm>
          <a:prstGeom prst="rect">
            <a:avLst/>
          </a:prstGeom>
          <a:solidFill>
            <a:srgbClr val="E6E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流程圖: 結束點 3"/>
          <p:cNvSpPr/>
          <p:nvPr/>
        </p:nvSpPr>
        <p:spPr>
          <a:xfrm>
            <a:off x="6708919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31140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現階段成果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6" name="流程圖: 結束點 5"/>
          <p:cNvSpPr/>
          <p:nvPr/>
        </p:nvSpPr>
        <p:spPr>
          <a:xfrm>
            <a:off x="4286363" y="287519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408584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研究方法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8" name="流程圖: 結束點 7"/>
          <p:cNvSpPr/>
          <p:nvPr/>
        </p:nvSpPr>
        <p:spPr>
          <a:xfrm>
            <a:off x="1863807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986028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計畫緣起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0" name="流程圖: 結束點 9"/>
          <p:cNvSpPr/>
          <p:nvPr/>
        </p:nvSpPr>
        <p:spPr>
          <a:xfrm>
            <a:off x="9131475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9253696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聯絡我們！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3829811" y="516047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6259280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8672719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4B89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6" y="195610"/>
            <a:ext cx="658425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4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字方塊 30"/>
          <p:cNvSpPr txBox="1"/>
          <p:nvPr/>
        </p:nvSpPr>
        <p:spPr>
          <a:xfrm>
            <a:off x="537172" y="1558877"/>
            <a:ext cx="11117656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實驗</a:t>
            </a: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流程</a:t>
            </a:r>
            <a:endParaRPr lang="en-US" altLang="zh-TW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" y="-9055"/>
            <a:ext cx="12192000" cy="950615"/>
          </a:xfrm>
          <a:prstGeom prst="rect">
            <a:avLst/>
          </a:prstGeom>
          <a:solidFill>
            <a:srgbClr val="E6E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流程圖: 結束點 3"/>
          <p:cNvSpPr/>
          <p:nvPr/>
        </p:nvSpPr>
        <p:spPr>
          <a:xfrm>
            <a:off x="6708919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31140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現階段成果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6" name="流程圖: 結束點 5"/>
          <p:cNvSpPr/>
          <p:nvPr/>
        </p:nvSpPr>
        <p:spPr>
          <a:xfrm>
            <a:off x="4286363" y="287519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408584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研究方法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8" name="流程圖: 結束點 7"/>
          <p:cNvSpPr/>
          <p:nvPr/>
        </p:nvSpPr>
        <p:spPr>
          <a:xfrm>
            <a:off x="1863807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986028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計畫緣起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0" name="流程圖: 結束點 9"/>
          <p:cNvSpPr/>
          <p:nvPr/>
        </p:nvSpPr>
        <p:spPr>
          <a:xfrm>
            <a:off x="9131475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9253696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聯絡我們！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3829811" y="516047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6259280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8672719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4B89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6" y="195610"/>
            <a:ext cx="658425" cy="634039"/>
          </a:xfrm>
          <a:prstGeom prst="rect">
            <a:avLst/>
          </a:prstGeom>
        </p:spPr>
      </p:pic>
      <p:graphicFrame>
        <p:nvGraphicFramePr>
          <p:cNvPr id="16" name="資料庫圖表 15"/>
          <p:cNvGraphicFramePr/>
          <p:nvPr>
            <p:extLst>
              <p:ext uri="{D42A27DB-BD31-4B8C-83A1-F6EECF244321}">
                <p14:modId xmlns:p14="http://schemas.microsoft.com/office/powerpoint/2010/main" val="4036932493"/>
              </p:ext>
            </p:extLst>
          </p:nvPr>
        </p:nvGraphicFramePr>
        <p:xfrm>
          <a:off x="460276" y="2379600"/>
          <a:ext cx="11256054" cy="3076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819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14468" y="2106843"/>
            <a:ext cx="10758535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受試者背景</a:t>
            </a:r>
            <a:endParaRPr lang="en-US" altLang="zh-TW" sz="2800" b="1" dirty="0" smtClean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　　截至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2018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年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6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月，我們已在全台北中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南地區、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國立與私立、普通大學與科技大學進行多次實驗，共累積受試者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537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人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。</a:t>
            </a:r>
            <a:endParaRPr lang="zh-TW" altLang="en-US" dirty="0">
              <a:solidFill>
                <a:schemeClr val="bg2">
                  <a:lumMod val="25000"/>
                </a:schemeClr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" y="-9055"/>
            <a:ext cx="12192000" cy="950615"/>
          </a:xfrm>
          <a:prstGeom prst="rect">
            <a:avLst/>
          </a:prstGeom>
          <a:solidFill>
            <a:srgbClr val="E6E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流程圖: 結束點 4"/>
          <p:cNvSpPr/>
          <p:nvPr/>
        </p:nvSpPr>
        <p:spPr>
          <a:xfrm>
            <a:off x="6708919" y="287519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831140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現階段成果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7" name="流程圖: 結束點 6"/>
          <p:cNvSpPr/>
          <p:nvPr/>
        </p:nvSpPr>
        <p:spPr>
          <a:xfrm>
            <a:off x="4286363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408584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研究方法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9" name="流程圖: 結束點 8"/>
          <p:cNvSpPr/>
          <p:nvPr/>
        </p:nvSpPr>
        <p:spPr>
          <a:xfrm>
            <a:off x="1863807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986028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計畫緣起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11" name="流程圖: 結束點 10"/>
          <p:cNvSpPr/>
          <p:nvPr/>
        </p:nvSpPr>
        <p:spPr>
          <a:xfrm>
            <a:off x="9131475" y="287519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253696" y="331052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聯絡我們！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cxnSp>
        <p:nvCxnSpPr>
          <p:cNvPr id="13" name="直線接點 12"/>
          <p:cNvCxnSpPr/>
          <p:nvPr/>
        </p:nvCxnSpPr>
        <p:spPr>
          <a:xfrm flipV="1">
            <a:off x="3829811" y="516047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6259280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8672719" y="515718"/>
            <a:ext cx="448601" cy="2"/>
          </a:xfrm>
          <a:prstGeom prst="line">
            <a:avLst/>
          </a:prstGeom>
          <a:ln w="38100">
            <a:solidFill>
              <a:srgbClr val="C4B8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4B89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6" y="195610"/>
            <a:ext cx="658425" cy="634039"/>
          </a:xfrm>
          <a:prstGeom prst="rect">
            <a:avLst/>
          </a:prstGeom>
        </p:spPr>
      </p:pic>
      <p:sp>
        <p:nvSpPr>
          <p:cNvPr id="23" name="流程圖: 結束點 22"/>
          <p:cNvSpPr/>
          <p:nvPr/>
        </p:nvSpPr>
        <p:spPr>
          <a:xfrm>
            <a:off x="1294524" y="1151597"/>
            <a:ext cx="1955849" cy="457055"/>
          </a:xfrm>
          <a:prstGeom prst="flowChartTerminator">
            <a:avLst/>
          </a:prstGeom>
          <a:solidFill>
            <a:srgbClr val="C4B898"/>
          </a:solidFill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1416745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受試者背景</a:t>
            </a:r>
            <a:endParaRPr lang="zh-TW" altLang="en-US" b="1" dirty="0">
              <a:solidFill>
                <a:schemeClr val="bg1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5" name="流程圖: 結束點 24"/>
          <p:cNvSpPr/>
          <p:nvPr/>
        </p:nvSpPr>
        <p:spPr>
          <a:xfrm>
            <a:off x="3839906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3962127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實驗結果分析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7" name="流程圖: 結束點 26"/>
          <p:cNvSpPr/>
          <p:nvPr/>
        </p:nvSpPr>
        <p:spPr>
          <a:xfrm>
            <a:off x="6385288" y="1151965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6507509" y="1195498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測後問卷分析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9" name="流程圖: 結束點 28"/>
          <p:cNvSpPr/>
          <p:nvPr/>
        </p:nvSpPr>
        <p:spPr>
          <a:xfrm>
            <a:off x="8930670" y="1151597"/>
            <a:ext cx="1955849" cy="457055"/>
          </a:xfrm>
          <a:prstGeom prst="flowChartTerminator">
            <a:avLst/>
          </a:prstGeom>
          <a:noFill/>
          <a:ln w="38100">
            <a:solidFill>
              <a:srgbClr val="C4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9052891" y="1195130"/>
            <a:ext cx="1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99844D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結論</a:t>
            </a:r>
            <a:endParaRPr lang="zh-TW" altLang="en-US" b="1" dirty="0">
              <a:solidFill>
                <a:srgbClr val="99844D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3418725" y="5024675"/>
            <a:ext cx="5336444" cy="1530036"/>
          </a:xfrm>
          <a:prstGeom prst="ellipse">
            <a:avLst/>
          </a:prstGeom>
          <a:noFill/>
          <a:ln w="57150">
            <a:solidFill>
              <a:srgbClr val="DAD2B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025306" y="5350600"/>
            <a:ext cx="4140329" cy="857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 smtClean="0">
                <a:solidFill>
                  <a:srgbClr val="E6E1D5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放兩張圖</a:t>
            </a:r>
            <a:endParaRPr lang="zh-TW" altLang="en-US" sz="4800" b="1" dirty="0">
              <a:solidFill>
                <a:srgbClr val="E6E1D5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344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512</Words>
  <Application>Microsoft Office PowerPoint</Application>
  <PresentationFormat>寬螢幕</PresentationFormat>
  <Paragraphs>218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Noto Sans CJK TC Bold</vt:lpstr>
      <vt:lpstr>Noto Sans CJK TC Light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Daisy</dc:creator>
  <cp:lastModifiedBy>Daisy</cp:lastModifiedBy>
  <cp:revision>51</cp:revision>
  <dcterms:created xsi:type="dcterms:W3CDTF">2018-09-28T07:58:35Z</dcterms:created>
  <dcterms:modified xsi:type="dcterms:W3CDTF">2018-10-09T12:27:17Z</dcterms:modified>
</cp:coreProperties>
</file>